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93" r:id="rId2"/>
  </p:sldMasterIdLst>
  <p:notesMasterIdLst>
    <p:notesMasterId r:id="rId69"/>
  </p:notesMasterIdLst>
  <p:sldIdLst>
    <p:sldId id="308" r:id="rId3"/>
    <p:sldId id="623" r:id="rId4"/>
    <p:sldId id="551" r:id="rId5"/>
    <p:sldId id="466" r:id="rId6"/>
    <p:sldId id="493" r:id="rId7"/>
    <p:sldId id="494" r:id="rId8"/>
    <p:sldId id="624" r:id="rId9"/>
    <p:sldId id="570" r:id="rId10"/>
    <p:sldId id="625" r:id="rId11"/>
    <p:sldId id="571" r:id="rId12"/>
    <p:sldId id="572" r:id="rId13"/>
    <p:sldId id="627" r:id="rId14"/>
    <p:sldId id="628" r:id="rId15"/>
    <p:sldId id="633" r:id="rId16"/>
    <p:sldId id="634" r:id="rId17"/>
    <p:sldId id="573" r:id="rId18"/>
    <p:sldId id="626" r:id="rId19"/>
    <p:sldId id="632" r:id="rId20"/>
    <p:sldId id="574" r:id="rId21"/>
    <p:sldId id="575" r:id="rId22"/>
    <p:sldId id="630" r:id="rId23"/>
    <p:sldId id="631" r:id="rId24"/>
    <p:sldId id="576" r:id="rId25"/>
    <p:sldId id="577" r:id="rId26"/>
    <p:sldId id="578" r:id="rId27"/>
    <p:sldId id="615" r:id="rId28"/>
    <p:sldId id="499" r:id="rId29"/>
    <p:sldId id="581" r:id="rId30"/>
    <p:sldId id="580" r:id="rId31"/>
    <p:sldId id="619" r:id="rId32"/>
    <p:sldId id="582" r:id="rId33"/>
    <p:sldId id="583" r:id="rId34"/>
    <p:sldId id="584" r:id="rId35"/>
    <p:sldId id="585" r:id="rId36"/>
    <p:sldId id="616" r:id="rId37"/>
    <p:sldId id="586" r:id="rId38"/>
    <p:sldId id="587" r:id="rId39"/>
    <p:sldId id="588" r:id="rId40"/>
    <p:sldId id="589" r:id="rId41"/>
    <p:sldId id="590" r:id="rId42"/>
    <p:sldId id="635" r:id="rId43"/>
    <p:sldId id="636" r:id="rId44"/>
    <p:sldId id="591" r:id="rId45"/>
    <p:sldId id="592" r:id="rId46"/>
    <p:sldId id="593" r:id="rId47"/>
    <p:sldId id="595" r:id="rId48"/>
    <p:sldId id="594" r:id="rId49"/>
    <p:sldId id="596" r:id="rId50"/>
    <p:sldId id="598" r:id="rId51"/>
    <p:sldId id="599" r:id="rId52"/>
    <p:sldId id="617" r:id="rId53"/>
    <p:sldId id="600" r:id="rId54"/>
    <p:sldId id="601" r:id="rId55"/>
    <p:sldId id="597" r:id="rId56"/>
    <p:sldId id="602" r:id="rId57"/>
    <p:sldId id="618" r:id="rId58"/>
    <p:sldId id="603" r:id="rId59"/>
    <p:sldId id="605" r:id="rId60"/>
    <p:sldId id="604" r:id="rId61"/>
    <p:sldId id="606" r:id="rId62"/>
    <p:sldId id="607" r:id="rId63"/>
    <p:sldId id="608" r:id="rId64"/>
    <p:sldId id="620" r:id="rId65"/>
    <p:sldId id="621" r:id="rId66"/>
    <p:sldId id="622" r:id="rId67"/>
    <p:sldId id="358" r:id="rId68"/>
  </p:sldIdLst>
  <p:sldSz cx="12192000" cy="6858000"/>
  <p:notesSz cx="6858000" cy="9144000"/>
  <p:embeddedFontLst>
    <p:embeddedFont>
      <p:font typeface="Roboto Condensed Light" panose="02000000000000000000" pitchFamily="2" charset="0"/>
      <p:regular r:id="rId70"/>
      <p:italic r:id="rId71"/>
    </p:embeddedFont>
    <p:embeddedFont>
      <p:font typeface="Menlo" panose="020B0604020202020204" charset="0"/>
      <p:regular r:id="rId72"/>
    </p:embeddedFont>
    <p:embeddedFont>
      <p:font typeface="Wingdings 3" panose="05040102010807070707" pitchFamily="18" charset="2"/>
      <p:regular r:id="rId73"/>
    </p:embeddedFont>
    <p:embeddedFont>
      <p:font typeface="Roboto Condensed" panose="02000000000000000000" pitchFamily="2" charset="0"/>
      <p:regular r:id="rId74"/>
      <p:bold r:id="rId75"/>
      <p:italic r:id="rId76"/>
      <p:boldItalic r:id="rId77"/>
    </p:embeddedFont>
    <p:embeddedFont>
      <p:font typeface="Wingdings 2" panose="05020102010507070707" pitchFamily="18" charset="2"/>
      <p:regular r:id="rId78"/>
    </p:embeddedFont>
    <p:embeddedFont>
      <p:font typeface="Segoe UI Black" panose="020B0A02040204020203" pitchFamily="34" charset="0"/>
      <p:bold r:id="rId79"/>
      <p:boldItalic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onsolas" panose="020B0609020204030204" pitchFamily="49" charset="0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rL1eShnREhkPdEwdRgrpg==" hashData="1YDgk2+yiE5L0eg/n88FbKEHsRLnMnllmnrmTn4aT3RtwmecD6+HoHUHLXDfp/pdu0QFNMhCitv1KvTVGDhWqw=="/>
  <p:extLst>
    <p:ext uri="{521415D9-36F7-43E2-AB2F-B90AF26B5E84}">
      <p14:sectionLst xmlns:p14="http://schemas.microsoft.com/office/powerpoint/2010/main">
        <p14:section name="String, Branching, and Looping" id="{3BA954B1-AD8B-4070-98C5-D8A2F539ABD5}">
          <p14:sldIdLst>
            <p14:sldId id="308"/>
          </p14:sldIdLst>
        </p14:section>
        <p14:section name="Outline" id="{95B31E79-ED5A-4CF3-A7C0-D0B6CF9BDE92}">
          <p14:sldIdLst>
            <p14:sldId id="623"/>
          </p14:sldIdLst>
        </p14:section>
        <p14:section name="Python Data Structures" id="{07752102-ED0C-4678-B8BC-F07EFDB01E83}">
          <p14:sldIdLst>
            <p14:sldId id="551"/>
            <p14:sldId id="466"/>
          </p14:sldIdLst>
        </p14:section>
        <p14:section name="list" id="{BD15C425-793B-4070-92F5-786336132FFA}">
          <p14:sldIdLst>
            <p14:sldId id="493"/>
            <p14:sldId id="494"/>
            <p14:sldId id="624"/>
            <p14:sldId id="570"/>
            <p14:sldId id="625"/>
            <p14:sldId id="571"/>
          </p14:sldIdLst>
        </p14:section>
        <p14:section name="set" id="{8779C65A-32EF-40BA-8954-C9AFAA893948}">
          <p14:sldIdLst>
            <p14:sldId id="572"/>
            <p14:sldId id="627"/>
            <p14:sldId id="628"/>
            <p14:sldId id="633"/>
            <p14:sldId id="634"/>
          </p14:sldIdLst>
        </p14:section>
        <p14:section name="tuple" id="{E97C5E65-8661-425B-934B-E3C0D31EF9E6}">
          <p14:sldIdLst>
            <p14:sldId id="573"/>
            <p14:sldId id="626"/>
            <p14:sldId id="632"/>
          </p14:sldIdLst>
        </p14:section>
        <p14:section name="dictionary" id="{8AA33EF5-7CBB-4664-B83D-76FF07F94B6F}">
          <p14:sldIdLst>
            <p14:sldId id="574"/>
            <p14:sldId id="575"/>
            <p14:sldId id="630"/>
            <p14:sldId id="631"/>
            <p14:sldId id="576"/>
          </p14:sldIdLst>
        </p14:section>
        <p14:section name="List Comprehension" id="{4823A239-97D0-4210-8B1E-ECE701C15AA8}">
          <p14:sldIdLst>
            <p14:sldId id="577"/>
            <p14:sldId id="578"/>
          </p14:sldIdLst>
        </p14:section>
        <p14:section name="Function" id="{47C7D23D-F7C4-4150-8E6D-EAC24120077D}">
          <p14:sldIdLst>
            <p14:sldId id="615"/>
            <p14:sldId id="499"/>
          </p14:sldIdLst>
        </p14:section>
        <p14:section name="Types of Function" id="{7EB53E89-2C41-47D8-852B-6DD1A67C4F0F}">
          <p14:sldIdLst>
            <p14:sldId id="581"/>
            <p14:sldId id="580"/>
            <p14:sldId id="619"/>
            <p14:sldId id="582"/>
            <p14:sldId id="583"/>
            <p14:sldId id="584"/>
            <p14:sldId id="585"/>
            <p14:sldId id="616"/>
            <p14:sldId id="586"/>
            <p14:sldId id="587"/>
            <p14:sldId id="588"/>
            <p14:sldId id="589"/>
            <p14:sldId id="590"/>
            <p14:sldId id="635"/>
            <p14:sldId id="636"/>
            <p14:sldId id="591"/>
            <p14:sldId id="592"/>
            <p14:sldId id="593"/>
            <p14:sldId id="595"/>
            <p14:sldId id="594"/>
            <p14:sldId id="596"/>
          </p14:sldIdLst>
        </p14:section>
        <p14:section name="Scope of variables" id="{4D8D5104-5DC1-46D0-9C26-38AF98DE0047}">
          <p14:sldIdLst>
            <p14:sldId id="598"/>
            <p14:sldId id="599"/>
          </p14:sldIdLst>
        </p14:section>
        <p14:section name="Lambda Function" id="{3884C7DE-99F8-48D7-80E6-FF7225CF6060}">
          <p14:sldIdLst>
            <p14:sldId id="617"/>
            <p14:sldId id="600"/>
            <p14:sldId id="601"/>
            <p14:sldId id="597"/>
            <p14:sldId id="602"/>
          </p14:sldIdLst>
        </p14:section>
        <p14:section name="Recursion" id="{B73B2C24-2CA9-4F18-BF57-D5A65CE27E94}">
          <p14:sldIdLst>
            <p14:sldId id="618"/>
            <p14:sldId id="603"/>
            <p14:sldId id="605"/>
            <p14:sldId id="604"/>
            <p14:sldId id="606"/>
            <p14:sldId id="607"/>
            <p14:sldId id="608"/>
          </p14:sldIdLst>
        </p14:section>
        <p14:section name="filter(),map(),reduce() methods" id="{5F03AE04-C55A-45C5-A961-F9AFF9152879}">
          <p14:sldIdLst>
            <p14:sldId id="620"/>
            <p14:sldId id="621"/>
            <p14:sldId id="622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62827"/>
    <a:srgbClr val="C00202"/>
    <a:srgbClr val="673BB7"/>
    <a:srgbClr val="B71B1C"/>
    <a:srgbClr val="ED524F"/>
    <a:srgbClr val="301B92"/>
    <a:srgbClr val="607D8B"/>
    <a:srgbClr val="F54337"/>
    <a:srgbClr val="D81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5.fntdata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font" Target="fonts/font2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8.fntdata"/><Relationship Id="rId61" Type="http://schemas.openxmlformats.org/officeDocument/2006/relationships/slide" Target="slides/slide59.xml"/><Relationship Id="rId82" Type="http://schemas.openxmlformats.org/officeDocument/2006/relationships/font" Target="fonts/font13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72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u="none" dirty="0"/>
              <a:t>Darshan Institute of Computer Applications,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8" y="86119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72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</a:t>
            </a:r>
            <a:r>
              <a:rPr lang="en-IN" sz="1600" dirty="0"/>
              <a:t>Applications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20" name="Hexagon 19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7D5008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solidFill>
            <a:srgbClr val="7D500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solidFill>
            <a:srgbClr val="7D500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466080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89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8" y="86119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1719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Dharmikkumar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G. Aghera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DU #</a:t>
            </a:r>
            <a:r>
              <a:rPr lang="en-US" dirty="0">
                <a:solidFill>
                  <a:schemeClr val="tx1"/>
                </a:solidFill>
              </a:rPr>
              <a:t>2304CS401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01 – Introduction to Python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8F5C0B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8F5C0B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8F5C0B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8F5C0B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8F5C0B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60475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46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863445"/>
            <a:ext cx="11953729" cy="5586782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4318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4923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CF904A9B-74C1-756B-FAE7-7B2DFA55A3D1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6B44B5-1F84-85AF-FB8E-E604E2573AE2}"/>
              </a:ext>
            </a:extLst>
          </p:cNvPr>
          <p:cNvGrpSpPr/>
          <p:nvPr userDrawn="1"/>
        </p:nvGrpSpPr>
        <p:grpSpPr>
          <a:xfrm>
            <a:off x="10684288" y="6167796"/>
            <a:ext cx="1339023" cy="407045"/>
            <a:chOff x="10721798" y="852808"/>
            <a:chExt cx="1339023" cy="4070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1616B4-604E-AA95-6FBF-7B59A62244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2BCADB-DBA8-746A-B474-7E3CA10D3D67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0404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94100" y="6604000"/>
            <a:ext cx="5003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1939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238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84034" y="6604000"/>
            <a:ext cx="522393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599230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237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Dharmikkumar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G. Aghera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DU #</a:t>
            </a:r>
            <a:r>
              <a:rPr lang="en-US" dirty="0">
                <a:solidFill>
                  <a:schemeClr val="tx1"/>
                </a:solidFill>
              </a:rPr>
              <a:t>2304CS401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Unit-03 Python Data Structures and Function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8F5C0B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8F5C0B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8F5C0B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8F5C0B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8F5C0B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60475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75567" y="6604000"/>
            <a:ext cx="52408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51030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1695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773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7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102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763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215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72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u="none" dirty="0"/>
              <a:t>Darshan Institute of Computer Applications,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19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870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613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4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556000" y="6604000"/>
            <a:ext cx="50800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863445"/>
            <a:ext cx="11953729" cy="5586782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4318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546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08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35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540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272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Computer </a:t>
            </a:r>
            <a:r>
              <a:rPr lang="en-IN" sz="1600" dirty="0"/>
              <a:t>Applications</a:t>
            </a:r>
            <a:r>
              <a:rPr lang="en-US" sz="1600" dirty="0"/>
              <a:t>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20" name="Hexagon 19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7D5008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solidFill>
            <a:srgbClr val="7D500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solidFill>
            <a:srgbClr val="7D500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6178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2FA519-A050-F012-86F8-9653C4FA4AF8}"/>
              </a:ext>
            </a:extLst>
          </p:cNvPr>
          <p:cNvGrpSpPr/>
          <p:nvPr userDrawn="1"/>
        </p:nvGrpSpPr>
        <p:grpSpPr>
          <a:xfrm>
            <a:off x="10684288" y="5992307"/>
            <a:ext cx="1339023" cy="407045"/>
            <a:chOff x="10721798" y="852808"/>
            <a:chExt cx="1339023" cy="407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4AA5F3-FB3C-D257-7164-0FB50BE11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6B3694-A746-8703-380F-F09221A5CAD9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 17">
            <a:extLst>
              <a:ext uri="{FF2B5EF4-FFF2-40B4-BE49-F238E27FC236}">
                <a16:creationId xmlns:a16="http://schemas.microsoft.com/office/drawing/2014/main" id="{D27DDB34-1D4E-D87F-C7A9-2D19ECF1587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94100" y="6604000"/>
            <a:ext cx="5003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2304CS402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</a:t>
            </a:r>
            <a:r>
              <a:rPr lang="en-US" dirty="0"/>
              <a:t>Python Data Structures and Function 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1939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84034" y="6604000"/>
            <a:ext cx="522393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599230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Vijay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 </a:t>
            </a:r>
            <a:r>
              <a:rPr lang="en-US" baseline="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Shekhat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475567" y="6604000"/>
            <a:ext cx="52408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2104CS304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(WP)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Introduction to PHP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51030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4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dharmikkumar.aghera@darshan.ac.in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9898205621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Computer Application 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</a:t>
            </a:r>
            <a:r>
              <a:rPr lang="en-IN" dirty="0" err="1"/>
              <a:t>Dharmikkumar</a:t>
            </a:r>
            <a:r>
              <a:rPr lang="en-IN" dirty="0"/>
              <a:t> G. Aghera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Python Programming (</a:t>
            </a:r>
            <a:r>
              <a:rPr lang="en-US" dirty="0"/>
              <a:t>2304CS401</a:t>
            </a:r>
            <a:r>
              <a:rPr lang="en-IN" dirty="0"/>
              <a:t>)</a:t>
            </a: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69" y="5197789"/>
            <a:ext cx="1353599" cy="1353599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Unit-03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Python Data Structures and Function </a:t>
            </a:r>
          </a:p>
        </p:txBody>
      </p:sp>
      <p:pic>
        <p:nvPicPr>
          <p:cNvPr id="2056" name="Picture 8" descr="professional-web-design-social-ink-professional-web-design-png-1000_813 -  Norderber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16" y="1888402"/>
            <a:ext cx="3763634" cy="305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10F5D-5A25-2DD4-4FB5-6CB448EF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BCAF-9920-3477-9557-907CAB1D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List methods : count(), reverse(), sort()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CDD0-228C-12D2-AD32-02F65841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count() method will return the </a:t>
            </a:r>
            <a:r>
              <a:rPr lang="en-US" dirty="0">
                <a:solidFill>
                  <a:srgbClr val="C00000"/>
                </a:solidFill>
              </a:rPr>
              <a:t>number of occurrence </a:t>
            </a:r>
            <a:r>
              <a:rPr lang="en-US" dirty="0"/>
              <a:t>of the specified element.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reverse() method will </a:t>
            </a:r>
            <a:r>
              <a:rPr lang="en-US" dirty="0">
                <a:solidFill>
                  <a:srgbClr val="C00000"/>
                </a:solidFill>
              </a:rPr>
              <a:t>reverse</a:t>
            </a:r>
            <a:r>
              <a:rPr lang="en-US" dirty="0"/>
              <a:t> the elements of the List.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sz="700" dirty="0"/>
          </a:p>
          <a:p>
            <a:r>
              <a:rPr lang="en-US" dirty="0"/>
              <a:t>sort() method will </a:t>
            </a:r>
            <a:r>
              <a:rPr lang="en-US" dirty="0">
                <a:solidFill>
                  <a:srgbClr val="C00000"/>
                </a:solidFill>
              </a:rPr>
              <a:t>sort</a:t>
            </a:r>
            <a:r>
              <a:rPr lang="en-US" dirty="0"/>
              <a:t> the elements in the List.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D277C-9740-D1EC-0490-B3E973094283}"/>
              </a:ext>
            </a:extLst>
          </p:cNvPr>
          <p:cNvSpPr/>
          <p:nvPr/>
        </p:nvSpPr>
        <p:spPr>
          <a:xfrm>
            <a:off x="1115943" y="1687979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c = 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my_list.count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print(c)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A21805-300A-D9FA-4613-2AB8BA923672}"/>
              </a:ext>
            </a:extLst>
          </p:cNvPr>
          <p:cNvSpPr/>
          <p:nvPr/>
        </p:nvSpPr>
        <p:spPr>
          <a:xfrm>
            <a:off x="615950" y="1687979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B69988C4-EF4A-70E4-EF66-A77E9A498542}"/>
              </a:ext>
            </a:extLst>
          </p:cNvPr>
          <p:cNvSpPr/>
          <p:nvPr/>
        </p:nvSpPr>
        <p:spPr>
          <a:xfrm>
            <a:off x="615950" y="135879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countlistdemo.py</a:t>
            </a:r>
          </a:p>
        </p:txBody>
      </p:sp>
      <p:sp>
        <p:nvSpPr>
          <p:cNvPr id="7" name="Line Callout 1 14">
            <a:extLst>
              <a:ext uri="{FF2B5EF4-FFF2-40B4-BE49-F238E27FC236}">
                <a16:creationId xmlns:a16="http://schemas.microsoft.com/office/drawing/2014/main" id="{07A5973B-5A33-6C9B-5787-5DD2296248FD}"/>
              </a:ext>
            </a:extLst>
          </p:cNvPr>
          <p:cNvSpPr/>
          <p:nvPr/>
        </p:nvSpPr>
        <p:spPr>
          <a:xfrm>
            <a:off x="6090739" y="2022278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2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5BFBAF-76B7-E292-0B03-9DFA6A45376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182084" y="2236525"/>
            <a:ext cx="3908655" cy="11201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E08EA14-70D9-94A5-3921-AD8C7B76634B}"/>
              </a:ext>
            </a:extLst>
          </p:cNvPr>
          <p:cNvSpPr/>
          <p:nvPr/>
        </p:nvSpPr>
        <p:spPr>
          <a:xfrm>
            <a:off x="1134602" y="3436253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institute'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my_list.reverse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5632D-343E-9AB3-C191-E1B11D2466FB}"/>
              </a:ext>
            </a:extLst>
          </p:cNvPr>
          <p:cNvSpPr/>
          <p:nvPr/>
        </p:nvSpPr>
        <p:spPr>
          <a:xfrm>
            <a:off x="634609" y="3436253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E31CF064-3BDF-3C6C-CFEA-1B7E61EE7DB5}"/>
              </a:ext>
            </a:extLst>
          </p:cNvPr>
          <p:cNvSpPr/>
          <p:nvPr/>
        </p:nvSpPr>
        <p:spPr>
          <a:xfrm>
            <a:off x="634609" y="3107069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reverselistdemo.py</a:t>
            </a:r>
          </a:p>
        </p:txBody>
      </p:sp>
      <p:sp>
        <p:nvSpPr>
          <p:cNvPr id="12" name="Line Callout 1 29">
            <a:extLst>
              <a:ext uri="{FF2B5EF4-FFF2-40B4-BE49-F238E27FC236}">
                <a16:creationId xmlns:a16="http://schemas.microsoft.com/office/drawing/2014/main" id="{8850DDC1-CC7F-D6CD-2161-9FA994FD61B9}"/>
              </a:ext>
            </a:extLst>
          </p:cNvPr>
          <p:cNvSpPr/>
          <p:nvPr/>
        </p:nvSpPr>
        <p:spPr>
          <a:xfrm>
            <a:off x="6092466" y="3737103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', ‘</a:t>
            </a:r>
            <a:r>
              <a:rPr lang="en-IN" i="1" dirty="0" err="1">
                <a:solidFill>
                  <a:schemeClr val="tx1"/>
                </a:solidFill>
              </a:rPr>
              <a:t>institute','darshan</a:t>
            </a:r>
            <a:r>
              <a:rPr lang="en-IN" i="1" dirty="0">
                <a:solidFill>
                  <a:schemeClr val="tx1"/>
                </a:solidFill>
              </a:rPr>
              <a:t>']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FB1E03-BCB0-D229-D312-81BF2BB7D302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09056" y="3951350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7248D-12A0-F73E-B8A8-A97D45F248FF}"/>
              </a:ext>
            </a:extLst>
          </p:cNvPr>
          <p:cNvSpPr/>
          <p:nvPr/>
        </p:nvSpPr>
        <p:spPr>
          <a:xfrm>
            <a:off x="1142202" y="5059131"/>
            <a:ext cx="847227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college'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'of'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'enginnering'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my_list.sort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my_list.sort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(reverse=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C79D20-3E55-19ED-1995-68D35C1FCA39}"/>
              </a:ext>
            </a:extLst>
          </p:cNvPr>
          <p:cNvSpPr/>
          <p:nvPr/>
        </p:nvSpPr>
        <p:spPr>
          <a:xfrm>
            <a:off x="642209" y="5059131"/>
            <a:ext cx="49999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C09D065E-CC18-FA55-3A99-98DDEA9E3995}"/>
              </a:ext>
            </a:extLst>
          </p:cNvPr>
          <p:cNvSpPr/>
          <p:nvPr/>
        </p:nvSpPr>
        <p:spPr>
          <a:xfrm>
            <a:off x="642209" y="472994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sortlistdemo.py</a:t>
            </a:r>
          </a:p>
        </p:txBody>
      </p:sp>
      <p:sp>
        <p:nvSpPr>
          <p:cNvPr id="17" name="Line Callout 1 33">
            <a:extLst>
              <a:ext uri="{FF2B5EF4-FFF2-40B4-BE49-F238E27FC236}">
                <a16:creationId xmlns:a16="http://schemas.microsoft.com/office/drawing/2014/main" id="{5168B83D-F051-535D-C783-F4B1E24C2F8E}"/>
              </a:ext>
            </a:extLst>
          </p:cNvPr>
          <p:cNvSpPr/>
          <p:nvPr/>
        </p:nvSpPr>
        <p:spPr>
          <a:xfrm>
            <a:off x="6100065" y="5359981"/>
            <a:ext cx="5165149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['college', 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</a:t>
            </a:r>
            <a:r>
              <a:rPr lang="en-IN" i="1" dirty="0" err="1">
                <a:solidFill>
                  <a:schemeClr val="tx1"/>
                </a:solidFill>
              </a:rPr>
              <a:t>enginnering</a:t>
            </a:r>
            <a:r>
              <a:rPr lang="en-IN" i="1" dirty="0">
                <a:solidFill>
                  <a:schemeClr val="tx1"/>
                </a:solidFill>
              </a:rPr>
              <a:t>', 'of', 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']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8" name="Line Callout 1 16">
            <a:extLst>
              <a:ext uri="{FF2B5EF4-FFF2-40B4-BE49-F238E27FC236}">
                <a16:creationId xmlns:a16="http://schemas.microsoft.com/office/drawing/2014/main" id="{22F34125-4226-82CB-EEB5-5880CF5C2300}"/>
              </a:ext>
            </a:extLst>
          </p:cNvPr>
          <p:cNvSpPr/>
          <p:nvPr/>
        </p:nvSpPr>
        <p:spPr>
          <a:xfrm>
            <a:off x="6100066" y="5860313"/>
            <a:ext cx="4163607" cy="5222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', 'of', '</a:t>
            </a:r>
            <a:r>
              <a:rPr lang="en-IN" i="1" dirty="0" err="1">
                <a:solidFill>
                  <a:schemeClr val="tx1"/>
                </a:solidFill>
              </a:rPr>
              <a:t>enginnering</a:t>
            </a:r>
            <a:r>
              <a:rPr lang="en-IN" i="1" dirty="0">
                <a:solidFill>
                  <a:schemeClr val="tx1"/>
                </a:solidFill>
              </a:rPr>
              <a:t>', 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'college']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5A3EF3-D03E-AEDA-21C1-3F83CFC3AFCD}"/>
              </a:ext>
            </a:extLst>
          </p:cNvPr>
          <p:cNvCxnSpPr>
            <a:cxnSpLocks/>
          </p:cNvCxnSpPr>
          <p:nvPr/>
        </p:nvCxnSpPr>
        <p:spPr>
          <a:xfrm flipV="1">
            <a:off x="2816655" y="5577726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696F1B-86D3-A682-08EA-CBA7E7C42110}"/>
              </a:ext>
            </a:extLst>
          </p:cNvPr>
          <p:cNvCxnSpPr>
            <a:cxnSpLocks/>
          </p:cNvCxnSpPr>
          <p:nvPr/>
        </p:nvCxnSpPr>
        <p:spPr>
          <a:xfrm flipV="1">
            <a:off x="2816655" y="6091128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0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animBg="1"/>
      <p:bldP spid="9" grpId="0" build="p" animBg="1"/>
      <p:bldP spid="10" grpId="0" animBg="1"/>
      <p:bldP spid="11" grpId="0" animBg="1"/>
      <p:bldP spid="12" grpId="0" animBg="1"/>
      <p:bldP spid="14" grpId="0" build="p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17CE0-7261-8CAA-291D-2A8DEF95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7520-25A6-BBD0-DEB1-48309648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56D61-987A-08F4-A046-E9D6C2149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is </a:t>
            </a:r>
            <a:r>
              <a:rPr lang="en-US" dirty="0">
                <a:solidFill>
                  <a:srgbClr val="C00000"/>
                </a:solidFill>
              </a:rPr>
              <a:t>a unordered collection of unique objects</a:t>
            </a:r>
            <a:r>
              <a:rPr lang="en-US" dirty="0"/>
              <a:t>.</a:t>
            </a:r>
          </a:p>
          <a:p>
            <a:r>
              <a:rPr lang="en-US" dirty="0"/>
              <a:t>Set will be represented by </a:t>
            </a:r>
            <a:r>
              <a:rPr lang="en-US" dirty="0">
                <a:solidFill>
                  <a:srgbClr val="C00000"/>
                </a:solidFill>
              </a:rPr>
              <a:t>curly brackets </a:t>
            </a:r>
            <a:r>
              <a:rPr lang="en-US" dirty="0"/>
              <a:t>{ }.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has many in-built </a:t>
            </a:r>
            <a:r>
              <a:rPr lang="en-US" dirty="0">
                <a:solidFill>
                  <a:srgbClr val="C00000"/>
                </a:solidFill>
              </a:rPr>
              <a:t>methods</a:t>
            </a:r>
            <a:r>
              <a:rPr lang="en-US" dirty="0"/>
              <a:t> such as add(), clear(), copy(), pop(), remove() etc.. which are similar to methods we have previously seen.</a:t>
            </a:r>
          </a:p>
          <a:p>
            <a:r>
              <a:rPr lang="en-US" dirty="0"/>
              <a:t>Only difference between Set and List is that Set will have only unique elements and List can have duplicate elements.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40B1F2-9BB3-C4D5-AA08-6DBB71AE4CF5}"/>
              </a:ext>
            </a:extLst>
          </p:cNvPr>
          <p:cNvSpPr/>
          <p:nvPr/>
        </p:nvSpPr>
        <p:spPr>
          <a:xfrm>
            <a:off x="1115941" y="2256204"/>
            <a:ext cx="10102565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my_set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{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9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my_set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ED3918-1636-89B4-CF83-BD53AC6F9769}"/>
              </a:ext>
            </a:extLst>
          </p:cNvPr>
          <p:cNvSpPr/>
          <p:nvPr/>
        </p:nvSpPr>
        <p:spPr>
          <a:xfrm>
            <a:off x="615949" y="2256204"/>
            <a:ext cx="49999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16A113D4-9557-5862-28E9-D39F99FDE75A}"/>
              </a:ext>
            </a:extLst>
          </p:cNvPr>
          <p:cNvSpPr/>
          <p:nvPr/>
        </p:nvSpPr>
        <p:spPr>
          <a:xfrm>
            <a:off x="615949" y="1927020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setdemo.py</a:t>
            </a:r>
          </a:p>
        </p:txBody>
      </p:sp>
      <p:sp>
        <p:nvSpPr>
          <p:cNvPr id="7" name="Line Callout 1 7">
            <a:extLst>
              <a:ext uri="{FF2B5EF4-FFF2-40B4-BE49-F238E27FC236}">
                <a16:creationId xmlns:a16="http://schemas.microsoft.com/office/drawing/2014/main" id="{BCBC8CE7-F033-6E96-05AC-684BBF6787CE}"/>
              </a:ext>
            </a:extLst>
          </p:cNvPr>
          <p:cNvSpPr/>
          <p:nvPr/>
        </p:nvSpPr>
        <p:spPr>
          <a:xfrm>
            <a:off x="6129079" y="2314397"/>
            <a:ext cx="4945994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{1, 2, 3, 5, 9}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85E1D5-3D63-9D3C-8CBC-872A6EE6A544}"/>
              </a:ext>
            </a:extLst>
          </p:cNvPr>
          <p:cNvCxnSpPr>
            <a:cxnSpLocks/>
          </p:cNvCxnSpPr>
          <p:nvPr/>
        </p:nvCxnSpPr>
        <p:spPr>
          <a:xfrm flipH="1">
            <a:off x="2764789" y="2529879"/>
            <a:ext cx="3343836" cy="14343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0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79F0-E514-6513-7CD3-B7171ED5F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7A1E-8EF1-7B77-B943-4A864419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Set methods : add(), union(), intersection()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E242-9CCC-203D-7C71-1C157810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add() method will </a:t>
            </a:r>
            <a:r>
              <a:rPr lang="en-US" dirty="0">
                <a:solidFill>
                  <a:srgbClr val="C00000"/>
                </a:solidFill>
              </a:rPr>
              <a:t>add an element </a:t>
            </a:r>
            <a:r>
              <a:rPr lang="en-US" dirty="0"/>
              <a:t>to the set.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union() method will return a set that contains </a:t>
            </a:r>
            <a:r>
              <a:rPr lang="en-US" dirty="0">
                <a:solidFill>
                  <a:srgbClr val="C00202"/>
                </a:solidFill>
              </a:rPr>
              <a:t>all items </a:t>
            </a:r>
            <a:r>
              <a:rPr lang="en-US" dirty="0"/>
              <a:t>from </a:t>
            </a:r>
            <a:r>
              <a:rPr lang="en-US" dirty="0">
                <a:solidFill>
                  <a:srgbClr val="C00000"/>
                </a:solidFill>
              </a:rPr>
              <a:t>both sets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duplicate are excluded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r>
              <a:rPr lang="en-US" dirty="0"/>
              <a:t>intersection() method will return a </a:t>
            </a:r>
            <a:r>
              <a:rPr lang="en-US" dirty="0">
                <a:solidFill>
                  <a:srgbClr val="C00000"/>
                </a:solidFill>
              </a:rPr>
              <a:t>set</a:t>
            </a:r>
            <a:r>
              <a:rPr lang="en-US" dirty="0"/>
              <a:t> that contains the </a:t>
            </a:r>
            <a:r>
              <a:rPr lang="en-US" dirty="0">
                <a:solidFill>
                  <a:srgbClr val="C00000"/>
                </a:solidFill>
              </a:rPr>
              <a:t>items that exist</a:t>
            </a:r>
            <a:r>
              <a:rPr lang="en-US" dirty="0"/>
              <a:t> in both 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sz="700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50396-0F10-4AA4-DB12-414B2FC77BC5}"/>
              </a:ext>
            </a:extLst>
          </p:cNvPr>
          <p:cNvSpPr/>
          <p:nvPr/>
        </p:nvSpPr>
        <p:spPr>
          <a:xfrm>
            <a:off x="1115943" y="1630829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= {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'darshan'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,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'institute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lvl="0"/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my_set.add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6D78E-8FBA-CD04-753E-AD34297126D6}"/>
              </a:ext>
            </a:extLst>
          </p:cNvPr>
          <p:cNvSpPr/>
          <p:nvPr/>
        </p:nvSpPr>
        <p:spPr>
          <a:xfrm>
            <a:off x="615950" y="1630829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0CA4B12D-4D72-73BE-27BD-DA78A13F511F}"/>
              </a:ext>
            </a:extLst>
          </p:cNvPr>
          <p:cNvSpPr/>
          <p:nvPr/>
        </p:nvSpPr>
        <p:spPr>
          <a:xfrm>
            <a:off x="615950" y="130164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adddemo.py</a:t>
            </a:r>
          </a:p>
        </p:txBody>
      </p:sp>
      <p:sp>
        <p:nvSpPr>
          <p:cNvPr id="7" name="Line Callout 1 14">
            <a:extLst>
              <a:ext uri="{FF2B5EF4-FFF2-40B4-BE49-F238E27FC236}">
                <a16:creationId xmlns:a16="http://schemas.microsoft.com/office/drawing/2014/main" id="{89EF1FA7-4BA6-E24D-F44E-A6EF31C0EE91}"/>
              </a:ext>
            </a:extLst>
          </p:cNvPr>
          <p:cNvSpPr/>
          <p:nvPr/>
        </p:nvSpPr>
        <p:spPr>
          <a:xfrm>
            <a:off x="5576389" y="2031803"/>
            <a:ext cx="378668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noProof="0" dirty="0">
                <a:solidFill>
                  <a:srgbClr val="212121"/>
                </a:solidFill>
              </a:rPr>
              <a:t>{</a:t>
            </a:r>
            <a:r>
              <a:rPr lang="en-IN" i="1" dirty="0">
                <a:solidFill>
                  <a:srgbClr val="212121"/>
                </a:solidFill>
              </a:rPr>
              <a:t>'darshan’, '</a:t>
            </a:r>
            <a:r>
              <a:rPr lang="en-IN" i="1" dirty="0" err="1">
                <a:solidFill>
                  <a:srgbClr val="212121"/>
                </a:solidFill>
              </a:rPr>
              <a:t>rajkot</a:t>
            </a:r>
            <a:r>
              <a:rPr lang="en-IN" i="1" dirty="0">
                <a:solidFill>
                  <a:srgbClr val="212121"/>
                </a:solidFill>
              </a:rPr>
              <a:t>’, ‘institute'}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D73D18-0A03-C187-B514-A45536B3CBF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809056" y="2246050"/>
            <a:ext cx="2767333" cy="14472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BB5A87-2DE2-CC70-1E24-46B5C9765752}"/>
              </a:ext>
            </a:extLst>
          </p:cNvPr>
          <p:cNvSpPr/>
          <p:nvPr/>
        </p:nvSpPr>
        <p:spPr>
          <a:xfrm>
            <a:off x="1134602" y="3426728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my_set1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my_set2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ns=my_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set1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.union(my_set2)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C9A6F5-A5E3-8EAA-E74E-164BCE0986AB}"/>
              </a:ext>
            </a:extLst>
          </p:cNvPr>
          <p:cNvSpPr/>
          <p:nvPr/>
        </p:nvSpPr>
        <p:spPr>
          <a:xfrm>
            <a:off x="634609" y="3426728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212121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4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212121">
                  <a:lumMod val="75000"/>
                  <a:lumOff val="2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98E2258C-D332-2FBC-14DD-82CC6BDB96AB}"/>
              </a:ext>
            </a:extLst>
          </p:cNvPr>
          <p:cNvSpPr/>
          <p:nvPr/>
        </p:nvSpPr>
        <p:spPr>
          <a:xfrm>
            <a:off x="634609" y="309754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Roboto Condensed"/>
              </a:rPr>
              <a:t>union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12" name="Line Callout 1 29">
            <a:extLst>
              <a:ext uri="{FF2B5EF4-FFF2-40B4-BE49-F238E27FC236}">
                <a16:creationId xmlns:a16="http://schemas.microsoft.com/office/drawing/2014/main" id="{ED657C10-1D14-0594-50AC-D7F8C45087FB}"/>
              </a:ext>
            </a:extLst>
          </p:cNvPr>
          <p:cNvSpPr/>
          <p:nvPr/>
        </p:nvSpPr>
        <p:spPr>
          <a:xfrm>
            <a:off x="5957129" y="4032378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dirty="0">
                <a:solidFill>
                  <a:srgbClr val="212121"/>
                </a:solidFill>
              </a:rPr>
              <a:t>{‘institute’, 'darshan’, '</a:t>
            </a:r>
            <a:r>
              <a:rPr lang="en-IN" i="1" dirty="0" err="1">
                <a:solidFill>
                  <a:srgbClr val="212121"/>
                </a:solidFill>
              </a:rPr>
              <a:t>rajkot</a:t>
            </a:r>
            <a:r>
              <a:rPr lang="en-IN" i="1" dirty="0">
                <a:solidFill>
                  <a:srgbClr val="212121"/>
                </a:solidFill>
              </a:rPr>
              <a:t>’}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D53480-618A-2DAC-20F4-A842BAECB8E9}"/>
              </a:ext>
            </a:extLst>
          </p:cNvPr>
          <p:cNvCxnSpPr>
            <a:cxnSpLocks/>
          </p:cNvCxnSpPr>
          <p:nvPr/>
        </p:nvCxnSpPr>
        <p:spPr>
          <a:xfrm flipV="1">
            <a:off x="2661848" y="4241562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6270419-773B-183E-6FD0-032112977523}"/>
              </a:ext>
            </a:extLst>
          </p:cNvPr>
          <p:cNvSpPr/>
          <p:nvPr/>
        </p:nvSpPr>
        <p:spPr>
          <a:xfrm>
            <a:off x="1153652" y="5398403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my_set1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my_set2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ns=my_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set1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.intersection(my_set2)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F5B208-B2CB-2E9A-482F-2875C15532DA}"/>
              </a:ext>
            </a:extLst>
          </p:cNvPr>
          <p:cNvSpPr/>
          <p:nvPr/>
        </p:nvSpPr>
        <p:spPr>
          <a:xfrm>
            <a:off x="653659" y="5398403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212121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4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212121">
                  <a:lumMod val="75000"/>
                  <a:lumOff val="2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0" name="Rectangle: Top Corners Rounded 6">
            <a:extLst>
              <a:ext uri="{FF2B5EF4-FFF2-40B4-BE49-F238E27FC236}">
                <a16:creationId xmlns:a16="http://schemas.microsoft.com/office/drawing/2014/main" id="{B4BB32B0-A7CF-BCD6-9C66-4C4DAA1EDB45}"/>
              </a:ext>
            </a:extLst>
          </p:cNvPr>
          <p:cNvSpPr/>
          <p:nvPr/>
        </p:nvSpPr>
        <p:spPr>
          <a:xfrm>
            <a:off x="653658" y="5069219"/>
            <a:ext cx="1912413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prstClr val="white"/>
                </a:solidFill>
                <a:latin typeface="Roboto Condensed"/>
              </a:rPr>
              <a:t>intersection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31" name="Line Callout 1 29">
            <a:extLst>
              <a:ext uri="{FF2B5EF4-FFF2-40B4-BE49-F238E27FC236}">
                <a16:creationId xmlns:a16="http://schemas.microsoft.com/office/drawing/2014/main" id="{FF68556B-3349-B3AE-89E2-ADE72951381F}"/>
              </a:ext>
            </a:extLst>
          </p:cNvPr>
          <p:cNvSpPr/>
          <p:nvPr/>
        </p:nvSpPr>
        <p:spPr>
          <a:xfrm>
            <a:off x="5976179" y="6004053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dirty="0">
                <a:solidFill>
                  <a:srgbClr val="212121"/>
                </a:solidFill>
              </a:rPr>
              <a:t>{'darshan’, ‘institute’,}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1ED52F-5DD5-DEBB-2E0E-1C843EB23432}"/>
              </a:ext>
            </a:extLst>
          </p:cNvPr>
          <p:cNvCxnSpPr>
            <a:cxnSpLocks/>
          </p:cNvCxnSpPr>
          <p:nvPr/>
        </p:nvCxnSpPr>
        <p:spPr>
          <a:xfrm flipV="1">
            <a:off x="2680898" y="6213237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0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animBg="1"/>
      <p:bldP spid="9" grpId="0" build="p" animBg="1"/>
      <p:bldP spid="10" grpId="0" animBg="1"/>
      <p:bldP spid="11" grpId="0" animBg="1"/>
      <p:bldP spid="12" grpId="0" animBg="1"/>
      <p:bldP spid="28" grpId="0" build="p" animBg="1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1FFE5-3703-E8DF-4667-E5DFDC28B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5C32-132F-8C53-60CC-3FF7B8E0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Set methods : </a:t>
            </a:r>
            <a:r>
              <a:rPr lang="en-IN" sz="3600" dirty="0"/>
              <a:t>difference</a:t>
            </a:r>
            <a:r>
              <a:rPr lang="en-US" sz="3600" dirty="0"/>
              <a:t>(), </a:t>
            </a:r>
            <a:r>
              <a:rPr lang="en-US" sz="3600" dirty="0" err="1"/>
              <a:t>isdisjoint</a:t>
            </a:r>
            <a:r>
              <a:rPr lang="en-US" sz="3600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A1E23-9259-CB3D-E4B8-506DFA1CE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difference() method will return a </a:t>
            </a:r>
            <a:r>
              <a:rPr lang="en-US" dirty="0">
                <a:solidFill>
                  <a:srgbClr val="C00000"/>
                </a:solidFill>
              </a:rPr>
              <a:t>set</a:t>
            </a:r>
            <a:r>
              <a:rPr lang="en-US" dirty="0"/>
              <a:t> containing the </a:t>
            </a:r>
            <a:r>
              <a:rPr lang="en-IN" dirty="0">
                <a:solidFill>
                  <a:srgbClr val="C00000"/>
                </a:solidFill>
              </a:rPr>
              <a:t>difference</a:t>
            </a:r>
            <a:r>
              <a:rPr lang="en-IN" dirty="0"/>
              <a:t> between sets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 err="1"/>
              <a:t>isdisjoint</a:t>
            </a:r>
            <a:r>
              <a:rPr lang="en-US" dirty="0"/>
              <a:t>() method will return whether </a:t>
            </a:r>
            <a:r>
              <a:rPr lang="en-US" dirty="0">
                <a:solidFill>
                  <a:srgbClr val="C00000"/>
                </a:solidFill>
              </a:rPr>
              <a:t>two sets have a intersection or not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sz="700" dirty="0"/>
          </a:p>
          <a:p>
            <a:pPr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E65A65-7B7F-7CBC-B89E-1FEBA0CA3BE6}"/>
              </a:ext>
            </a:extLst>
          </p:cNvPr>
          <p:cNvSpPr/>
          <p:nvPr/>
        </p:nvSpPr>
        <p:spPr>
          <a:xfrm>
            <a:off x="1134602" y="1712228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my_set1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my_set2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ns=my_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set1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difference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(my_set2)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25DC0-C661-791E-7543-BE6155897A90}"/>
              </a:ext>
            </a:extLst>
          </p:cNvPr>
          <p:cNvSpPr/>
          <p:nvPr/>
        </p:nvSpPr>
        <p:spPr>
          <a:xfrm>
            <a:off x="634609" y="1712228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212121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4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212121">
                  <a:lumMod val="75000"/>
                  <a:lumOff val="2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F665F243-C13F-D395-870B-871D943AB12A}"/>
              </a:ext>
            </a:extLst>
          </p:cNvPr>
          <p:cNvSpPr/>
          <p:nvPr/>
        </p:nvSpPr>
        <p:spPr>
          <a:xfrm>
            <a:off x="634609" y="138304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prstClr val="white"/>
                </a:solidFill>
                <a:latin typeface="Roboto Condensed"/>
              </a:rPr>
              <a:t>dif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12" name="Line Callout 1 29">
            <a:extLst>
              <a:ext uri="{FF2B5EF4-FFF2-40B4-BE49-F238E27FC236}">
                <a16:creationId xmlns:a16="http://schemas.microsoft.com/office/drawing/2014/main" id="{F1421201-FADE-01F0-B90C-CD0D7CB66C8C}"/>
              </a:ext>
            </a:extLst>
          </p:cNvPr>
          <p:cNvSpPr/>
          <p:nvPr/>
        </p:nvSpPr>
        <p:spPr>
          <a:xfrm>
            <a:off x="5957129" y="2317878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dirty="0">
                <a:solidFill>
                  <a:srgbClr val="212121"/>
                </a:solidFill>
              </a:rPr>
              <a:t>{‘</a:t>
            </a:r>
            <a:r>
              <a:rPr lang="en-IN" i="1" dirty="0" err="1">
                <a:solidFill>
                  <a:srgbClr val="212121"/>
                </a:solidFill>
              </a:rPr>
              <a:t>bca</a:t>
            </a:r>
            <a:r>
              <a:rPr lang="en-IN" i="1" dirty="0">
                <a:solidFill>
                  <a:srgbClr val="212121"/>
                </a:solidFill>
              </a:rPr>
              <a:t>’}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313903-0274-5D38-A532-A0739ED05174}"/>
              </a:ext>
            </a:extLst>
          </p:cNvPr>
          <p:cNvCxnSpPr>
            <a:cxnSpLocks/>
          </p:cNvCxnSpPr>
          <p:nvPr/>
        </p:nvCxnSpPr>
        <p:spPr>
          <a:xfrm flipV="1">
            <a:off x="2661848" y="2527062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2AB7D1D-970E-E66B-98AF-61575669D333}"/>
              </a:ext>
            </a:extLst>
          </p:cNvPr>
          <p:cNvSpPr/>
          <p:nvPr/>
        </p:nvSpPr>
        <p:spPr>
          <a:xfrm>
            <a:off x="1153652" y="3912503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my_set1 = {1,2,3}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my_set2 = {4,5,6}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ns=my_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set1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isdisjoint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(my_set2)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DFC036-7654-C8A4-B84B-287538971E0E}"/>
              </a:ext>
            </a:extLst>
          </p:cNvPr>
          <p:cNvSpPr/>
          <p:nvPr/>
        </p:nvSpPr>
        <p:spPr>
          <a:xfrm>
            <a:off x="653659" y="3912503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212121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4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212121">
                  <a:lumMod val="75000"/>
                  <a:lumOff val="2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0" name="Rectangle: Top Corners Rounded 6">
            <a:extLst>
              <a:ext uri="{FF2B5EF4-FFF2-40B4-BE49-F238E27FC236}">
                <a16:creationId xmlns:a16="http://schemas.microsoft.com/office/drawing/2014/main" id="{5B3DE0E7-3E6D-B0BF-AF59-35227E4188FF}"/>
              </a:ext>
            </a:extLst>
          </p:cNvPr>
          <p:cNvSpPr/>
          <p:nvPr/>
        </p:nvSpPr>
        <p:spPr>
          <a:xfrm>
            <a:off x="653659" y="3583319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prstClr val="white"/>
                </a:solidFill>
                <a:latin typeface="Roboto Condensed"/>
              </a:rPr>
              <a:t>isdisjoint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31" name="Line Callout 1 29">
            <a:extLst>
              <a:ext uri="{FF2B5EF4-FFF2-40B4-BE49-F238E27FC236}">
                <a16:creationId xmlns:a16="http://schemas.microsoft.com/office/drawing/2014/main" id="{84B262A2-3292-1867-8BAA-426AC72CC798}"/>
              </a:ext>
            </a:extLst>
          </p:cNvPr>
          <p:cNvSpPr/>
          <p:nvPr/>
        </p:nvSpPr>
        <p:spPr>
          <a:xfrm>
            <a:off x="5976179" y="4518153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noProof="0" dirty="0">
                <a:solidFill>
                  <a:srgbClr val="212121"/>
                </a:solidFill>
              </a:rPr>
              <a:t>True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121D4ED-8975-8F9A-66C2-5CF6411D7EE6}"/>
              </a:ext>
            </a:extLst>
          </p:cNvPr>
          <p:cNvCxnSpPr>
            <a:cxnSpLocks/>
          </p:cNvCxnSpPr>
          <p:nvPr/>
        </p:nvCxnSpPr>
        <p:spPr>
          <a:xfrm flipV="1">
            <a:off x="2680898" y="4727337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03240-64B1-EA92-3B69-6E71F6F702ED}"/>
              </a:ext>
            </a:extLst>
          </p:cNvPr>
          <p:cNvSpPr/>
          <p:nvPr/>
        </p:nvSpPr>
        <p:spPr>
          <a:xfrm>
            <a:off x="1163177" y="5407928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my_set1 = {1,2,3,4}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my_set2 = {4,5,6}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ns=my_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set1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isdisjoint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(my_set2)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F9773D-BE27-773C-596E-E99103513C54}"/>
              </a:ext>
            </a:extLst>
          </p:cNvPr>
          <p:cNvSpPr/>
          <p:nvPr/>
        </p:nvSpPr>
        <p:spPr>
          <a:xfrm>
            <a:off x="663184" y="5407928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212121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4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212121">
                  <a:lumMod val="75000"/>
                  <a:lumOff val="2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7117B4C1-E236-130E-D41D-16A38EF59BAB}"/>
              </a:ext>
            </a:extLst>
          </p:cNvPr>
          <p:cNvSpPr/>
          <p:nvPr/>
        </p:nvSpPr>
        <p:spPr>
          <a:xfrm>
            <a:off x="663184" y="507874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prstClr val="white"/>
                </a:solidFill>
                <a:latin typeface="Roboto Condensed"/>
              </a:rPr>
              <a:t>isdisjoint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17" name="Line Callout 1 29">
            <a:extLst>
              <a:ext uri="{FF2B5EF4-FFF2-40B4-BE49-F238E27FC236}">
                <a16:creationId xmlns:a16="http://schemas.microsoft.com/office/drawing/2014/main" id="{366CDC9A-864C-24BD-8564-D031A939CA60}"/>
              </a:ext>
            </a:extLst>
          </p:cNvPr>
          <p:cNvSpPr/>
          <p:nvPr/>
        </p:nvSpPr>
        <p:spPr>
          <a:xfrm>
            <a:off x="5985704" y="6013578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dirty="0">
                <a:solidFill>
                  <a:srgbClr val="212121"/>
                </a:solidFill>
              </a:rPr>
              <a:t>False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B594E4-A14A-86D8-0D34-711595DBDA61}"/>
              </a:ext>
            </a:extLst>
          </p:cNvPr>
          <p:cNvCxnSpPr>
            <a:cxnSpLocks/>
          </p:cNvCxnSpPr>
          <p:nvPr/>
        </p:nvCxnSpPr>
        <p:spPr>
          <a:xfrm flipV="1">
            <a:off x="2690423" y="6222762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1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uild="p" animBg="1"/>
      <p:bldP spid="10" grpId="0" animBg="1"/>
      <p:bldP spid="11" grpId="0" animBg="1"/>
      <p:bldP spid="12" grpId="0" animBg="1"/>
      <p:bldP spid="28" grpId="0" build="p" animBg="1"/>
      <p:bldP spid="29" grpId="0" animBg="1"/>
      <p:bldP spid="30" grpId="0" animBg="1"/>
      <p:bldP spid="31" grpId="0" animBg="1"/>
      <p:bldP spid="14" grpId="0" build="p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2F73C-C77E-37C1-66E2-21D3F8F72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296F-13A5-5163-5479-61D29226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Set methods : </a:t>
            </a:r>
            <a:r>
              <a:rPr lang="en-US" sz="3600" dirty="0" err="1"/>
              <a:t>issubset</a:t>
            </a:r>
            <a:r>
              <a:rPr lang="en-US" sz="3600" dirty="0"/>
              <a:t>(), </a:t>
            </a:r>
            <a:r>
              <a:rPr lang="en-US" sz="3600" dirty="0" err="1"/>
              <a:t>issuperset</a:t>
            </a:r>
            <a:r>
              <a:rPr lang="en-US" sz="3600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9F532-1DEF-CFBC-B420-2F0B7AD53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issubset</a:t>
            </a:r>
            <a:r>
              <a:rPr lang="en-US" dirty="0"/>
              <a:t>() method will returns </a:t>
            </a:r>
            <a:r>
              <a:rPr lang="en-US" dirty="0">
                <a:solidFill>
                  <a:srgbClr val="C00000"/>
                </a:solidFill>
              </a:rPr>
              <a:t>True</a:t>
            </a:r>
            <a:r>
              <a:rPr lang="en-US" dirty="0"/>
              <a:t> if </a:t>
            </a:r>
            <a:r>
              <a:rPr lang="en-US" dirty="0">
                <a:solidFill>
                  <a:srgbClr val="C00000"/>
                </a:solidFill>
              </a:rPr>
              <a:t>all items </a:t>
            </a:r>
            <a:r>
              <a:rPr lang="en-US" dirty="0"/>
              <a:t>in the set </a:t>
            </a:r>
            <a:r>
              <a:rPr lang="en-US" dirty="0">
                <a:solidFill>
                  <a:srgbClr val="C00000"/>
                </a:solidFill>
              </a:rPr>
              <a:t>exists</a:t>
            </a:r>
            <a:r>
              <a:rPr lang="en-US" dirty="0"/>
              <a:t> in the </a:t>
            </a:r>
            <a:r>
              <a:rPr lang="en-US" dirty="0">
                <a:solidFill>
                  <a:srgbClr val="C00000"/>
                </a:solidFill>
              </a:rPr>
              <a:t>specified set</a:t>
            </a:r>
            <a:r>
              <a:rPr lang="en-US" dirty="0"/>
              <a:t>, otherwise it returns </a:t>
            </a:r>
            <a:r>
              <a:rPr lang="en-US" dirty="0">
                <a:solidFill>
                  <a:srgbClr val="C00000"/>
                </a:solidFill>
              </a:rPr>
              <a:t>False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 err="1"/>
              <a:t>issuperset</a:t>
            </a:r>
            <a:r>
              <a:rPr lang="en-US" dirty="0"/>
              <a:t>() method will returns </a:t>
            </a:r>
            <a:r>
              <a:rPr lang="en-US" dirty="0">
                <a:solidFill>
                  <a:srgbClr val="C00000"/>
                </a:solidFill>
              </a:rPr>
              <a:t>True</a:t>
            </a:r>
            <a:r>
              <a:rPr lang="en-US" dirty="0"/>
              <a:t> if </a:t>
            </a:r>
            <a:r>
              <a:rPr lang="en-US" dirty="0">
                <a:solidFill>
                  <a:srgbClr val="C00000"/>
                </a:solidFill>
              </a:rPr>
              <a:t>all items </a:t>
            </a:r>
            <a:r>
              <a:rPr lang="en-US" dirty="0"/>
              <a:t>in the </a:t>
            </a:r>
            <a:r>
              <a:rPr lang="en-US" dirty="0">
                <a:solidFill>
                  <a:srgbClr val="C00000"/>
                </a:solidFill>
              </a:rPr>
              <a:t>specified set </a:t>
            </a:r>
            <a:r>
              <a:rPr lang="en-US" dirty="0"/>
              <a:t>exists in the </a:t>
            </a:r>
            <a:r>
              <a:rPr lang="en-US" dirty="0">
                <a:solidFill>
                  <a:srgbClr val="C00000"/>
                </a:solidFill>
              </a:rPr>
              <a:t>original set</a:t>
            </a:r>
            <a:r>
              <a:rPr lang="en-US" dirty="0"/>
              <a:t>, otherwise it returns </a:t>
            </a:r>
            <a:r>
              <a:rPr lang="en-US" dirty="0">
                <a:solidFill>
                  <a:srgbClr val="C00000"/>
                </a:solidFill>
              </a:rPr>
              <a:t>False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sz="700" dirty="0"/>
          </a:p>
          <a:p>
            <a:pPr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F60A1F-68D4-D59B-E0F2-21001C68D472}"/>
              </a:ext>
            </a:extLst>
          </p:cNvPr>
          <p:cNvSpPr/>
          <p:nvPr/>
        </p:nvSpPr>
        <p:spPr>
          <a:xfrm>
            <a:off x="1134602" y="1982817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my_set1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my_set2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ns=my_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set1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issubset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(my_set2)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061EA4-B014-3F1F-B8BC-20BD728B6F8A}"/>
              </a:ext>
            </a:extLst>
          </p:cNvPr>
          <p:cNvSpPr/>
          <p:nvPr/>
        </p:nvSpPr>
        <p:spPr>
          <a:xfrm>
            <a:off x="634609" y="1982817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212121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4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212121">
                  <a:lumMod val="75000"/>
                  <a:lumOff val="2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BEE87D09-FAC4-4CFF-F9C1-7A7222892E2D}"/>
              </a:ext>
            </a:extLst>
          </p:cNvPr>
          <p:cNvSpPr/>
          <p:nvPr/>
        </p:nvSpPr>
        <p:spPr>
          <a:xfrm>
            <a:off x="634609" y="1653633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>
                <a:solidFill>
                  <a:prstClr val="white"/>
                </a:solidFill>
                <a:latin typeface="Roboto Condensed"/>
              </a:rPr>
              <a:t>issubset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12" name="Line Callout 1 29">
            <a:extLst>
              <a:ext uri="{FF2B5EF4-FFF2-40B4-BE49-F238E27FC236}">
                <a16:creationId xmlns:a16="http://schemas.microsoft.com/office/drawing/2014/main" id="{CD015984-7228-72F2-E3CA-8F5911ECBE34}"/>
              </a:ext>
            </a:extLst>
          </p:cNvPr>
          <p:cNvSpPr/>
          <p:nvPr/>
        </p:nvSpPr>
        <p:spPr>
          <a:xfrm>
            <a:off x="5957129" y="2588467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noProof="0" dirty="0">
                <a:solidFill>
                  <a:srgbClr val="212121"/>
                </a:solidFill>
              </a:rPr>
              <a:t>False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C3E634-3655-7ABE-D28A-6CAF857CE266}"/>
              </a:ext>
            </a:extLst>
          </p:cNvPr>
          <p:cNvCxnSpPr>
            <a:cxnSpLocks/>
          </p:cNvCxnSpPr>
          <p:nvPr/>
        </p:nvCxnSpPr>
        <p:spPr>
          <a:xfrm flipV="1">
            <a:off x="2661848" y="2797651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B59CAFB-427F-8A61-9563-07EBEB21CE1B}"/>
              </a:ext>
            </a:extLst>
          </p:cNvPr>
          <p:cNvSpPr/>
          <p:nvPr/>
        </p:nvSpPr>
        <p:spPr>
          <a:xfrm>
            <a:off x="1153652" y="4584306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my_set1 = {1,2,3,4,5,6}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my_set2 = {4,5,6}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ns=my_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set1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issuperset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(my_set2)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6A3296-5D9E-C784-FA49-2BF310D2CB4F}"/>
              </a:ext>
            </a:extLst>
          </p:cNvPr>
          <p:cNvSpPr/>
          <p:nvPr/>
        </p:nvSpPr>
        <p:spPr>
          <a:xfrm>
            <a:off x="653659" y="4584306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212121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4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212121">
                  <a:lumMod val="75000"/>
                  <a:lumOff val="2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0" name="Rectangle: Top Corners Rounded 6">
            <a:extLst>
              <a:ext uri="{FF2B5EF4-FFF2-40B4-BE49-F238E27FC236}">
                <a16:creationId xmlns:a16="http://schemas.microsoft.com/office/drawing/2014/main" id="{B5FB5892-C865-43DB-48D2-46CC45AA9A38}"/>
              </a:ext>
            </a:extLst>
          </p:cNvPr>
          <p:cNvSpPr/>
          <p:nvPr/>
        </p:nvSpPr>
        <p:spPr>
          <a:xfrm>
            <a:off x="653659" y="4255122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prstClr val="white"/>
                </a:solidFill>
                <a:latin typeface="Roboto Condensed"/>
              </a:rPr>
              <a:t>issuperset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31" name="Line Callout 1 29">
            <a:extLst>
              <a:ext uri="{FF2B5EF4-FFF2-40B4-BE49-F238E27FC236}">
                <a16:creationId xmlns:a16="http://schemas.microsoft.com/office/drawing/2014/main" id="{AB46F103-982D-456A-582D-9F4D3A2511A9}"/>
              </a:ext>
            </a:extLst>
          </p:cNvPr>
          <p:cNvSpPr/>
          <p:nvPr/>
        </p:nvSpPr>
        <p:spPr>
          <a:xfrm>
            <a:off x="5976179" y="5189956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noProof="0" dirty="0">
                <a:solidFill>
                  <a:srgbClr val="212121"/>
                </a:solidFill>
              </a:rPr>
              <a:t>True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224845-0ECE-D30A-967C-8A51937EDC20}"/>
              </a:ext>
            </a:extLst>
          </p:cNvPr>
          <p:cNvCxnSpPr>
            <a:cxnSpLocks/>
          </p:cNvCxnSpPr>
          <p:nvPr/>
        </p:nvCxnSpPr>
        <p:spPr>
          <a:xfrm flipV="1">
            <a:off x="2680898" y="5399140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40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uild="p" animBg="1"/>
      <p:bldP spid="10" grpId="0" animBg="1"/>
      <p:bldP spid="11" grpId="0" animBg="1"/>
      <p:bldP spid="12" grpId="0" animBg="1"/>
      <p:bldP spid="28" grpId="0" build="p" animBg="1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F893-1459-2322-F96A-418E02C5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5EBB-66AF-AB01-7B92-4D36B94C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Set methods : </a:t>
            </a:r>
            <a:r>
              <a:rPr lang="en-US" sz="3600" dirty="0" err="1"/>
              <a:t>symmetric_difference</a:t>
            </a:r>
            <a:r>
              <a:rPr lang="en-US" sz="3600" dirty="0"/>
              <a:t>(), clear(), 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0B116-CAD4-112C-AA8F-4A8A94C81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83772"/>
            <a:ext cx="11929641" cy="5670238"/>
          </a:xfrm>
        </p:spPr>
        <p:txBody>
          <a:bodyPr/>
          <a:lstStyle/>
          <a:p>
            <a:r>
              <a:rPr lang="en-US" dirty="0"/>
              <a:t>symmetric() method will returns a </a:t>
            </a:r>
            <a:r>
              <a:rPr lang="en-US" dirty="0">
                <a:solidFill>
                  <a:srgbClr val="C00000"/>
                </a:solidFill>
              </a:rPr>
              <a:t>set</a:t>
            </a:r>
            <a:r>
              <a:rPr lang="en-US" dirty="0">
                <a:solidFill>
                  <a:srgbClr val="C62827"/>
                </a:solidFill>
              </a:rPr>
              <a:t> </a:t>
            </a:r>
            <a:r>
              <a:rPr lang="en-US" dirty="0"/>
              <a:t>that contains </a:t>
            </a:r>
            <a:r>
              <a:rPr lang="en-US" dirty="0">
                <a:solidFill>
                  <a:srgbClr val="C00000"/>
                </a:solidFill>
              </a:rPr>
              <a:t>all items </a:t>
            </a:r>
            <a:r>
              <a:rPr lang="en-US" dirty="0"/>
              <a:t>from </a:t>
            </a:r>
            <a:r>
              <a:rPr lang="en-US" dirty="0">
                <a:solidFill>
                  <a:srgbClr val="C00000"/>
                </a:solidFill>
              </a:rPr>
              <a:t>both set</a:t>
            </a:r>
            <a:r>
              <a:rPr lang="en-US" dirty="0"/>
              <a:t>, but </a:t>
            </a:r>
            <a:r>
              <a:rPr lang="en-US" dirty="0">
                <a:solidFill>
                  <a:srgbClr val="C00000"/>
                </a:solidFill>
              </a:rPr>
              <a:t>not the items that are present in both sets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clear() method will </a:t>
            </a:r>
            <a:r>
              <a:rPr lang="en-US" dirty="0">
                <a:solidFill>
                  <a:srgbClr val="C00000"/>
                </a:solidFill>
              </a:rPr>
              <a:t>remove all elements </a:t>
            </a:r>
            <a:r>
              <a:rPr lang="en-IN" dirty="0"/>
              <a:t>from the set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r>
              <a:rPr lang="en-US" dirty="0"/>
              <a:t>remove() method will </a:t>
            </a:r>
            <a:r>
              <a:rPr lang="en-US" dirty="0">
                <a:solidFill>
                  <a:srgbClr val="C00000"/>
                </a:solidFill>
              </a:rPr>
              <a:t>remove the specified element </a:t>
            </a:r>
            <a:r>
              <a:rPr lang="en-US" dirty="0"/>
              <a:t>from the set.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sz="700" dirty="0"/>
          </a:p>
          <a:p>
            <a:pPr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884115-DE19-C9CE-C62F-0EF0B45B42B2}"/>
              </a:ext>
            </a:extLst>
          </p:cNvPr>
          <p:cNvSpPr/>
          <p:nvPr/>
        </p:nvSpPr>
        <p:spPr>
          <a:xfrm>
            <a:off x="1134602" y="1896502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my_set1 = {1, 2, 3}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my_set2 = {3, 4, 5, 6}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ns=my_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set1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symmetric_difference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(my_set2)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0A38AB-EB33-DCB4-5665-17A056E28F28}"/>
              </a:ext>
            </a:extLst>
          </p:cNvPr>
          <p:cNvSpPr/>
          <p:nvPr/>
        </p:nvSpPr>
        <p:spPr>
          <a:xfrm>
            <a:off x="634609" y="1896502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dirty="0">
                <a:solidFill>
                  <a:srgbClr val="212121">
                    <a:lumMod val="75000"/>
                    <a:lumOff val="25000"/>
                  </a:srgbClr>
                </a:solidFill>
                <a:latin typeface="Consolas" panose="020B0609020204030204" pitchFamily="49" charset="0"/>
              </a:rPr>
              <a:t>4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212121">
                  <a:lumMod val="75000"/>
                  <a:lumOff val="2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4500F77C-9922-203A-BDBA-338E53CDFE08}"/>
              </a:ext>
            </a:extLst>
          </p:cNvPr>
          <p:cNvSpPr/>
          <p:nvPr/>
        </p:nvSpPr>
        <p:spPr>
          <a:xfrm>
            <a:off x="634609" y="1567318"/>
            <a:ext cx="222055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prstClr val="white"/>
                </a:solidFill>
                <a:latin typeface="Roboto Condensed"/>
              </a:rPr>
              <a:t>symmetricdif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12" name="Line Callout 1 29">
            <a:extLst>
              <a:ext uri="{FF2B5EF4-FFF2-40B4-BE49-F238E27FC236}">
                <a16:creationId xmlns:a16="http://schemas.microsoft.com/office/drawing/2014/main" id="{330BE4A3-F0BE-66D3-EFB2-FB4AF1120063}"/>
              </a:ext>
            </a:extLst>
          </p:cNvPr>
          <p:cNvSpPr/>
          <p:nvPr/>
        </p:nvSpPr>
        <p:spPr>
          <a:xfrm>
            <a:off x="5957129" y="2502152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dirty="0">
                <a:solidFill>
                  <a:srgbClr val="212121"/>
                </a:solidFill>
              </a:rPr>
              <a:t>{1, 2, 4, 5, 6}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8C9DD4-6392-F29E-0799-D2EBC6FA4D9C}"/>
              </a:ext>
            </a:extLst>
          </p:cNvPr>
          <p:cNvCxnSpPr>
            <a:cxnSpLocks/>
          </p:cNvCxnSpPr>
          <p:nvPr/>
        </p:nvCxnSpPr>
        <p:spPr>
          <a:xfrm flipV="1">
            <a:off x="2661848" y="2711336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8E47E2A-326D-9E99-F914-D224C025C45A}"/>
              </a:ext>
            </a:extLst>
          </p:cNvPr>
          <p:cNvSpPr/>
          <p:nvPr/>
        </p:nvSpPr>
        <p:spPr>
          <a:xfrm>
            <a:off x="1134602" y="3867605"/>
            <a:ext cx="847227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my_set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set.clear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noProof="0" dirty="0" err="1">
                <a:solidFill>
                  <a:srgbClr val="000000"/>
                </a:solidFill>
                <a:latin typeface="Consolas"/>
              </a:rPr>
              <a:t>my_set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299661-C5FD-84B7-F7B8-DB9F9CE45523}"/>
              </a:ext>
            </a:extLst>
          </p:cNvPr>
          <p:cNvSpPr/>
          <p:nvPr/>
        </p:nvSpPr>
        <p:spPr>
          <a:xfrm>
            <a:off x="634609" y="3867605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DD08E20B-C481-940D-41CD-40553A75D665}"/>
              </a:ext>
            </a:extLst>
          </p:cNvPr>
          <p:cNvSpPr/>
          <p:nvPr/>
        </p:nvSpPr>
        <p:spPr>
          <a:xfrm>
            <a:off x="634609" y="353842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Roboto Condensed"/>
              </a:rPr>
              <a:t>clear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17" name="Line Callout 1 29">
            <a:extLst>
              <a:ext uri="{FF2B5EF4-FFF2-40B4-BE49-F238E27FC236}">
                <a16:creationId xmlns:a16="http://schemas.microsoft.com/office/drawing/2014/main" id="{E149D29A-F4FC-E17E-C9C9-B37D804A951C}"/>
              </a:ext>
            </a:extLst>
          </p:cNvPr>
          <p:cNvSpPr/>
          <p:nvPr/>
        </p:nvSpPr>
        <p:spPr>
          <a:xfrm>
            <a:off x="5661854" y="4051062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noProof="0" dirty="0">
                <a:solidFill>
                  <a:srgbClr val="212121"/>
                </a:solidFill>
              </a:rPr>
              <a:t>set()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382740-A8A2-A659-EF58-26C34C9F3B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733675" y="4265309"/>
            <a:ext cx="2928179" cy="29036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E93558-DB4E-EE36-407F-FB8B90D9FD73}"/>
              </a:ext>
            </a:extLst>
          </p:cNvPr>
          <p:cNvSpPr/>
          <p:nvPr/>
        </p:nvSpPr>
        <p:spPr>
          <a:xfrm>
            <a:off x="1156373" y="5540899"/>
            <a:ext cx="847227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my_set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lvl="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set.remove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noProof="0" dirty="0" err="1">
                <a:solidFill>
                  <a:srgbClr val="000000"/>
                </a:solidFill>
                <a:latin typeface="Consolas"/>
              </a:rPr>
              <a:t>my_set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710E75-6008-E932-8547-43FB493CC594}"/>
              </a:ext>
            </a:extLst>
          </p:cNvPr>
          <p:cNvSpPr/>
          <p:nvPr/>
        </p:nvSpPr>
        <p:spPr>
          <a:xfrm>
            <a:off x="656380" y="5540899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21" name="Rectangle: Top Corners Rounded 6">
            <a:extLst>
              <a:ext uri="{FF2B5EF4-FFF2-40B4-BE49-F238E27FC236}">
                <a16:creationId xmlns:a16="http://schemas.microsoft.com/office/drawing/2014/main" id="{2268BC76-6F7A-6B13-1C13-26F1C3B5F994}"/>
              </a:ext>
            </a:extLst>
          </p:cNvPr>
          <p:cNvSpPr/>
          <p:nvPr/>
        </p:nvSpPr>
        <p:spPr>
          <a:xfrm>
            <a:off x="656380" y="521171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prstClr val="white"/>
                </a:solidFill>
                <a:latin typeface="Roboto Condensed"/>
              </a:rPr>
              <a:t>remove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22" name="Line Callout 1 29">
            <a:extLst>
              <a:ext uri="{FF2B5EF4-FFF2-40B4-BE49-F238E27FC236}">
                <a16:creationId xmlns:a16="http://schemas.microsoft.com/office/drawing/2014/main" id="{1690E5F2-D8A8-218C-7005-519720358A66}"/>
              </a:ext>
            </a:extLst>
          </p:cNvPr>
          <p:cNvSpPr/>
          <p:nvPr/>
        </p:nvSpPr>
        <p:spPr>
          <a:xfrm>
            <a:off x="5683625" y="5724356"/>
            <a:ext cx="3501196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dirty="0">
                <a:solidFill>
                  <a:srgbClr val="212121"/>
                </a:solidFill>
              </a:rPr>
              <a:t>{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IN" i="1" dirty="0">
                <a:solidFill>
                  <a:srgbClr val="212121"/>
                </a:solidFill>
              </a:rPr>
              <a:t>}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379AB7E-FC96-0B50-7647-965A9EF4A7C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755446" y="5938603"/>
            <a:ext cx="2928179" cy="29036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uild="p" animBg="1"/>
      <p:bldP spid="10" grpId="0" animBg="1"/>
      <p:bldP spid="11" grpId="0" animBg="1"/>
      <p:bldP spid="12" grpId="0" animBg="1"/>
      <p:bldP spid="14" grpId="0" build="p" animBg="1"/>
      <p:bldP spid="15" grpId="0" animBg="1"/>
      <p:bldP spid="16" grpId="0" animBg="1"/>
      <p:bldP spid="17" grpId="0" animBg="1"/>
      <p:bldP spid="19" grpId="0" build="p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9A3BE-C12F-CAB3-D559-AC9C8865A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5E68-DBC8-6892-5ACC-9B01FDE3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Tuple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1259-E250-4132-9399-136A7FDF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Tuple is a </a:t>
            </a:r>
            <a:r>
              <a:rPr lang="en-US" dirty="0">
                <a:solidFill>
                  <a:srgbClr val="C00000"/>
                </a:solidFill>
              </a:rPr>
              <a:t>immutable ordered sequence of objects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duplicate</a:t>
            </a:r>
            <a:r>
              <a:rPr lang="en-US" dirty="0"/>
              <a:t> values are allowed inside list.</a:t>
            </a:r>
          </a:p>
          <a:p>
            <a:r>
              <a:rPr lang="en-US" dirty="0"/>
              <a:t>Tuple will be represented by </a:t>
            </a:r>
            <a:r>
              <a:rPr lang="en-US" dirty="0">
                <a:solidFill>
                  <a:srgbClr val="C00000"/>
                </a:solidFill>
              </a:rPr>
              <a:t>round brackets </a:t>
            </a:r>
            <a:r>
              <a:rPr lang="en-US" dirty="0"/>
              <a:t>( ).</a:t>
            </a:r>
          </a:p>
          <a:p>
            <a:r>
              <a:rPr lang="en-US" dirty="0"/>
              <a:t>Tuple is similar to List but List is mutable whereas Tuple is </a:t>
            </a:r>
            <a:r>
              <a:rPr lang="en-US" dirty="0">
                <a:solidFill>
                  <a:srgbClr val="C00000"/>
                </a:solidFill>
              </a:rPr>
              <a:t>immutable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01A0D-DD54-5932-ED97-7962951892E6}"/>
              </a:ext>
            </a:extLst>
          </p:cNvPr>
          <p:cNvSpPr/>
          <p:nvPr/>
        </p:nvSpPr>
        <p:spPr>
          <a:xfrm>
            <a:off x="1031966" y="2642984"/>
            <a:ext cx="10523906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my_tuple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'of'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'engineering'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'of'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’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my_tuple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my_tuple.index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'engineering’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my_tuple.count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'of’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my_tuple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[-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2790E-612A-FCC8-4192-9341C834B479}"/>
              </a:ext>
            </a:extLst>
          </p:cNvPr>
          <p:cNvSpPr/>
          <p:nvPr/>
        </p:nvSpPr>
        <p:spPr>
          <a:xfrm>
            <a:off x="531973" y="2642984"/>
            <a:ext cx="499993" cy="2554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A8B91EE5-F88B-C1EE-D1C8-3AB16E720C56}"/>
              </a:ext>
            </a:extLst>
          </p:cNvPr>
          <p:cNvSpPr/>
          <p:nvPr/>
        </p:nvSpPr>
        <p:spPr>
          <a:xfrm>
            <a:off x="531973" y="2313800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tupledemo.py</a:t>
            </a:r>
          </a:p>
        </p:txBody>
      </p:sp>
      <p:sp>
        <p:nvSpPr>
          <p:cNvPr id="7" name="Line Callout 1 6">
            <a:extLst>
              <a:ext uri="{FF2B5EF4-FFF2-40B4-BE49-F238E27FC236}">
                <a16:creationId xmlns:a16="http://schemas.microsoft.com/office/drawing/2014/main" id="{32DC3914-7D4E-17EB-17F2-DEF4563EAC8B}"/>
              </a:ext>
            </a:extLst>
          </p:cNvPr>
          <p:cNvSpPr/>
          <p:nvPr/>
        </p:nvSpPr>
        <p:spPr>
          <a:xfrm>
            <a:off x="5570481" y="3553433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3 </a:t>
            </a:r>
            <a:r>
              <a:rPr lang="en-IN" dirty="0">
                <a:solidFill>
                  <a:schemeClr val="tx1"/>
                </a:solidFill>
              </a:rPr>
              <a:t>(index of ‘engineering’)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1F38E6DD-EB9C-9E7D-934B-F5A0DC42422F}"/>
              </a:ext>
            </a:extLst>
          </p:cNvPr>
          <p:cNvSpPr/>
          <p:nvPr/>
        </p:nvSpPr>
        <p:spPr>
          <a:xfrm>
            <a:off x="5570480" y="3028500"/>
            <a:ext cx="5808295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('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'institute', 'of', 'engineering', 'of', 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5E577168-A8D9-DB44-6746-B9F3243D2FF3}"/>
              </a:ext>
            </a:extLst>
          </p:cNvPr>
          <p:cNvSpPr/>
          <p:nvPr/>
        </p:nvSpPr>
        <p:spPr>
          <a:xfrm>
            <a:off x="5570481" y="4069899"/>
            <a:ext cx="5220900" cy="4347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Line Callout 1 13">
            <a:extLst>
              <a:ext uri="{FF2B5EF4-FFF2-40B4-BE49-F238E27FC236}">
                <a16:creationId xmlns:a16="http://schemas.microsoft.com/office/drawing/2014/main" id="{EB3A3CFE-B4E2-C9E4-B711-AD5A48EBA4A6}"/>
              </a:ext>
            </a:extLst>
          </p:cNvPr>
          <p:cNvSpPr/>
          <p:nvPr/>
        </p:nvSpPr>
        <p:spPr>
          <a:xfrm>
            <a:off x="5570481" y="4587484"/>
            <a:ext cx="5220900" cy="4347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5FC47D-2B77-28E6-86E7-214F71E516A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842178" y="3242747"/>
            <a:ext cx="2728302" cy="8314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7D48CB-ED75-2879-0857-1DF62048F4B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181966" y="3767680"/>
            <a:ext cx="38851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C3F4F-7D99-30A5-9D8B-50B4BBEA64A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206329" y="4287261"/>
            <a:ext cx="1364152" cy="535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597193-8A1D-86B7-1385-161BE41F843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308343" y="4783858"/>
            <a:ext cx="2262138" cy="2098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2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ADDCC-59C5-7CA7-4447-53AAD4BA8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0306-4B45-569A-20B0-28A2992D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Tuple methods : count(), index()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1AF5-42E6-D063-1B7B-68920B886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count() method will return the </a:t>
            </a:r>
            <a:r>
              <a:rPr lang="en-US" dirty="0">
                <a:solidFill>
                  <a:srgbClr val="C00000"/>
                </a:solidFill>
              </a:rPr>
              <a:t>number of times </a:t>
            </a:r>
            <a:r>
              <a:rPr lang="en-US" dirty="0"/>
              <a:t>the specified element appear in tuple.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index() method will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first </a:t>
            </a:r>
            <a:r>
              <a:rPr lang="en-IN" dirty="0">
                <a:solidFill>
                  <a:srgbClr val="C00000"/>
                </a:solidFill>
              </a:rPr>
              <a:t>occurrence</a:t>
            </a:r>
            <a:r>
              <a:rPr lang="en-US" dirty="0"/>
              <a:t> of the specified element and return its position.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sz="700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7011AA-AC99-C241-3972-1AA9B786A4CB}"/>
              </a:ext>
            </a:extLst>
          </p:cNvPr>
          <p:cNvSpPr/>
          <p:nvPr/>
        </p:nvSpPr>
        <p:spPr>
          <a:xfrm>
            <a:off x="1115943" y="1753296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my_tuple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= 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1, 2, 3, 2, 1, 2, 3, 4,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'a'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'b'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'c'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'a'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 = 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tuple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.count(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'a'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95879C-F404-8DC7-491D-F07CB8505B58}"/>
              </a:ext>
            </a:extLst>
          </p:cNvPr>
          <p:cNvSpPr/>
          <p:nvPr/>
        </p:nvSpPr>
        <p:spPr>
          <a:xfrm>
            <a:off x="615950" y="1753296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1AF05114-E648-55E2-40EE-BA5BC7014129}"/>
              </a:ext>
            </a:extLst>
          </p:cNvPr>
          <p:cNvSpPr/>
          <p:nvPr/>
        </p:nvSpPr>
        <p:spPr>
          <a:xfrm>
            <a:off x="615950" y="1424112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counttupledemo.py</a:t>
            </a:r>
          </a:p>
        </p:txBody>
      </p:sp>
      <p:sp>
        <p:nvSpPr>
          <p:cNvPr id="7" name="Line Callout 1 14">
            <a:extLst>
              <a:ext uri="{FF2B5EF4-FFF2-40B4-BE49-F238E27FC236}">
                <a16:creationId xmlns:a16="http://schemas.microsoft.com/office/drawing/2014/main" id="{AEA0BF89-9784-C7CD-0A57-54B275EBDF8B}"/>
              </a:ext>
            </a:extLst>
          </p:cNvPr>
          <p:cNvSpPr/>
          <p:nvPr/>
        </p:nvSpPr>
        <p:spPr>
          <a:xfrm>
            <a:off x="6090739" y="2087595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FD9F83-1BFB-2589-4AC1-1F9DE1B1B46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182084" y="2301842"/>
            <a:ext cx="3908655" cy="11201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FF16DED-C4F5-9B1D-C8AB-D266848233D6}"/>
              </a:ext>
            </a:extLst>
          </p:cNvPr>
          <p:cNvSpPr/>
          <p:nvPr/>
        </p:nvSpPr>
        <p:spPr>
          <a:xfrm>
            <a:off x="1134602" y="4042741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tuple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= 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(1, 3, 7, 8, 7, 5, 4, 6, 8, 5)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= 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tuple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.index(8)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CEE6E0-344E-22B3-11C4-BE2030C64406}"/>
              </a:ext>
            </a:extLst>
          </p:cNvPr>
          <p:cNvSpPr/>
          <p:nvPr/>
        </p:nvSpPr>
        <p:spPr>
          <a:xfrm>
            <a:off x="634609" y="4042741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DD7D62EC-4F30-B587-F180-6149A32C7EF9}"/>
              </a:ext>
            </a:extLst>
          </p:cNvPr>
          <p:cNvSpPr/>
          <p:nvPr/>
        </p:nvSpPr>
        <p:spPr>
          <a:xfrm>
            <a:off x="634609" y="371355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indextupledemo.py</a:t>
            </a:r>
          </a:p>
        </p:txBody>
      </p:sp>
      <p:sp>
        <p:nvSpPr>
          <p:cNvPr id="12" name="Line Callout 1 29">
            <a:extLst>
              <a:ext uri="{FF2B5EF4-FFF2-40B4-BE49-F238E27FC236}">
                <a16:creationId xmlns:a16="http://schemas.microsoft.com/office/drawing/2014/main" id="{D4CFF266-025E-F5AF-EDB0-59621AD7B877}"/>
              </a:ext>
            </a:extLst>
          </p:cNvPr>
          <p:cNvSpPr/>
          <p:nvPr/>
        </p:nvSpPr>
        <p:spPr>
          <a:xfrm>
            <a:off x="6092466" y="4343591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dirty="0">
                <a:solidFill>
                  <a:srgbClr val="212121"/>
                </a:solidFill>
                <a:latin typeface="Roboto Condensed"/>
              </a:rPr>
              <a:t>3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311090-07A9-A7C4-224B-C7F11E7A920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09056" y="4557838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3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animBg="1"/>
      <p:bldP spid="9" grpId="0" build="p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D59D9-9C5E-E3F8-74CE-50C78E9E1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F619-666C-25EE-94C5-D1D68966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Tuple methods : min(), max(), </a:t>
            </a:r>
            <a:r>
              <a:rPr lang="en-US" sz="3600" dirty="0" err="1"/>
              <a:t>len</a:t>
            </a:r>
            <a:r>
              <a:rPr lang="en-US" sz="3600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9880-C465-E761-6AFC-78A116A0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min() method will return the </a:t>
            </a:r>
            <a:r>
              <a:rPr lang="en-US" dirty="0">
                <a:solidFill>
                  <a:srgbClr val="C00000"/>
                </a:solidFill>
              </a:rPr>
              <a:t>smallest element </a:t>
            </a:r>
            <a:r>
              <a:rPr lang="en-US" dirty="0"/>
              <a:t>in a tuple.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max() method will return the </a:t>
            </a:r>
            <a:r>
              <a:rPr lang="en-IN" dirty="0">
                <a:solidFill>
                  <a:srgbClr val="C00000"/>
                </a:solidFill>
              </a:rPr>
              <a:t>largest element </a:t>
            </a:r>
            <a:r>
              <a:rPr lang="en-US" dirty="0"/>
              <a:t>in a tuple.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len</a:t>
            </a:r>
            <a:r>
              <a:rPr lang="en-US" dirty="0"/>
              <a:t>() method will return the </a:t>
            </a:r>
            <a:r>
              <a:rPr lang="en-IN" dirty="0">
                <a:solidFill>
                  <a:srgbClr val="C00000"/>
                </a:solidFill>
              </a:rPr>
              <a:t>number of elements </a:t>
            </a:r>
            <a:r>
              <a:rPr lang="en-US" dirty="0"/>
              <a:t>in a tuple.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sz="700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2A1036-14A0-2D01-3B06-71714FABB225}"/>
              </a:ext>
            </a:extLst>
          </p:cNvPr>
          <p:cNvSpPr/>
          <p:nvPr/>
        </p:nvSpPr>
        <p:spPr>
          <a:xfrm>
            <a:off x="1115943" y="1678650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my_tuple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= 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1, 2, 3,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4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c = 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min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(my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_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tuple)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9302A-BB53-1AA6-AFAF-D46891E5B89F}"/>
              </a:ext>
            </a:extLst>
          </p:cNvPr>
          <p:cNvSpPr/>
          <p:nvPr/>
        </p:nvSpPr>
        <p:spPr>
          <a:xfrm>
            <a:off x="615950" y="1678650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6C754F37-E679-87E9-2C3B-1BF4D90744A3}"/>
              </a:ext>
            </a:extLst>
          </p:cNvPr>
          <p:cNvSpPr/>
          <p:nvPr/>
        </p:nvSpPr>
        <p:spPr>
          <a:xfrm>
            <a:off x="615950" y="1349466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Roboto Condensed"/>
              </a:rPr>
              <a:t>min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7" name="Line Callout 1 14">
            <a:extLst>
              <a:ext uri="{FF2B5EF4-FFF2-40B4-BE49-F238E27FC236}">
                <a16:creationId xmlns:a16="http://schemas.microsoft.com/office/drawing/2014/main" id="{A4C47BC2-96C6-4BAE-AAF0-12A123D6970B}"/>
              </a:ext>
            </a:extLst>
          </p:cNvPr>
          <p:cNvSpPr/>
          <p:nvPr/>
        </p:nvSpPr>
        <p:spPr>
          <a:xfrm>
            <a:off x="6090739" y="2012949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dirty="0">
                <a:solidFill>
                  <a:srgbClr val="212121"/>
                </a:solidFill>
                <a:latin typeface="Roboto Condensed"/>
              </a:rPr>
              <a:t>1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9F117B-315F-D7D2-8629-5EC95EB63B8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182084" y="2227196"/>
            <a:ext cx="3908655" cy="11201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737E834-8218-4065-EC90-ECF8F1CECC82}"/>
              </a:ext>
            </a:extLst>
          </p:cNvPr>
          <p:cNvSpPr/>
          <p:nvPr/>
        </p:nvSpPr>
        <p:spPr>
          <a:xfrm>
            <a:off x="1125271" y="3510903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tuple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= 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(1, 2, 3, 4, 5, 6, 8)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=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my_tuple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7B7CF8-ECC4-0665-9E7E-B6BC89AC721D}"/>
              </a:ext>
            </a:extLst>
          </p:cNvPr>
          <p:cNvSpPr/>
          <p:nvPr/>
        </p:nvSpPr>
        <p:spPr>
          <a:xfrm>
            <a:off x="625278" y="3510903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97753FF2-9EFA-A4BC-425C-E96C3843B1EA}"/>
              </a:ext>
            </a:extLst>
          </p:cNvPr>
          <p:cNvSpPr/>
          <p:nvPr/>
        </p:nvSpPr>
        <p:spPr>
          <a:xfrm>
            <a:off x="625278" y="3181719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Roboto Condensed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12" name="Line Callout 1 29">
            <a:extLst>
              <a:ext uri="{FF2B5EF4-FFF2-40B4-BE49-F238E27FC236}">
                <a16:creationId xmlns:a16="http://schemas.microsoft.com/office/drawing/2014/main" id="{F1017543-ADB7-87BB-CF5E-1010775E2F14}"/>
              </a:ext>
            </a:extLst>
          </p:cNvPr>
          <p:cNvSpPr/>
          <p:nvPr/>
        </p:nvSpPr>
        <p:spPr>
          <a:xfrm>
            <a:off x="6083135" y="3811753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noProof="0" dirty="0">
                <a:solidFill>
                  <a:srgbClr val="212121"/>
                </a:solidFill>
                <a:latin typeface="Roboto Condensed"/>
              </a:rPr>
              <a:t>8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14D446-6595-AE3E-FED0-6E7B5263B6D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799725" y="4026000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84CE4ED-64B7-EA94-DACE-02897660EB8D}"/>
              </a:ext>
            </a:extLst>
          </p:cNvPr>
          <p:cNvSpPr/>
          <p:nvPr/>
        </p:nvSpPr>
        <p:spPr>
          <a:xfrm>
            <a:off x="1156374" y="5370808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my_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tuple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 = 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(1,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'a’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True, 123.456)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= </a:t>
            </a:r>
            <a:r>
              <a:rPr lang="en-US" sz="1600" noProof="0" dirty="0" err="1">
                <a:solidFill>
                  <a:srgbClr val="000000"/>
                </a:solidFill>
                <a:latin typeface="Consolas"/>
              </a:rPr>
              <a:t>len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my_tuple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print(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C3EAD5-2678-1000-9D09-6F1608FADFC4}"/>
              </a:ext>
            </a:extLst>
          </p:cNvPr>
          <p:cNvSpPr/>
          <p:nvPr/>
        </p:nvSpPr>
        <p:spPr>
          <a:xfrm>
            <a:off x="656381" y="5370808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>
                    <a:lumMod val="75000"/>
                    <a:lumOff val="2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3</a:t>
            </a:r>
          </a:p>
        </p:txBody>
      </p: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E44001DE-19DC-9AD3-8F02-2FA56328A16C}"/>
              </a:ext>
            </a:extLst>
          </p:cNvPr>
          <p:cNvSpPr/>
          <p:nvPr/>
        </p:nvSpPr>
        <p:spPr>
          <a:xfrm>
            <a:off x="656381" y="504162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prstClr val="white"/>
                </a:solidFill>
                <a:latin typeface="Roboto Condensed"/>
              </a:rPr>
              <a:t>len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demo.py</a:t>
            </a:r>
          </a:p>
        </p:txBody>
      </p:sp>
      <p:sp>
        <p:nvSpPr>
          <p:cNvPr id="17" name="Line Callout 1 29">
            <a:extLst>
              <a:ext uri="{FF2B5EF4-FFF2-40B4-BE49-F238E27FC236}">
                <a16:creationId xmlns:a16="http://schemas.microsoft.com/office/drawing/2014/main" id="{4657683A-3ED2-1B3A-AEA4-504BCC434869}"/>
              </a:ext>
            </a:extLst>
          </p:cNvPr>
          <p:cNvSpPr/>
          <p:nvPr/>
        </p:nvSpPr>
        <p:spPr>
          <a:xfrm>
            <a:off x="6114238" y="5671658"/>
            <a:ext cx="3869517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Output : </a:t>
            </a:r>
            <a:r>
              <a:rPr lang="en-IN" i="1" dirty="0">
                <a:solidFill>
                  <a:srgbClr val="212121"/>
                </a:solidFill>
                <a:latin typeface="Roboto Condensed"/>
              </a:rPr>
              <a:t>4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79F9A1-AA24-96A3-AF95-4B47215A839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830828" y="5885905"/>
            <a:ext cx="3283410" cy="118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8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animBg="1"/>
      <p:bldP spid="9" grpId="0" build="p" animBg="1"/>
      <p:bldP spid="10" grpId="0" animBg="1"/>
      <p:bldP spid="11" grpId="0" animBg="1"/>
      <p:bldP spid="12" grpId="0" animBg="1"/>
      <p:bldP spid="14" grpId="0" build="p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F9A70-8A4B-D002-45F7-15254A4DC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9DA3-875A-162F-C0CE-911290DB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Dictionary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FB81-59E4-DF50-DF07-081229B5F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is a </a:t>
            </a:r>
            <a:r>
              <a:rPr lang="en-US" dirty="0">
                <a:solidFill>
                  <a:srgbClr val="C00000"/>
                </a:solidFill>
              </a:rPr>
              <a:t>unordered</a:t>
            </a:r>
            <a:r>
              <a:rPr lang="en-US" dirty="0"/>
              <a:t> collection of </a:t>
            </a:r>
            <a:r>
              <a:rPr lang="en-US" dirty="0">
                <a:solidFill>
                  <a:srgbClr val="C00000"/>
                </a:solidFill>
              </a:rPr>
              <a:t>key value pairs</a:t>
            </a:r>
            <a:r>
              <a:rPr lang="en-US" dirty="0"/>
              <a:t>.</a:t>
            </a:r>
          </a:p>
          <a:p>
            <a:r>
              <a:rPr lang="en-US" dirty="0"/>
              <a:t>Dictionary will be represented by </a:t>
            </a:r>
            <a:r>
              <a:rPr lang="en-US" dirty="0">
                <a:solidFill>
                  <a:srgbClr val="C00000"/>
                </a:solidFill>
              </a:rPr>
              <a:t>curly brackets </a:t>
            </a:r>
            <a:r>
              <a:rPr lang="en-US" dirty="0"/>
              <a:t>{ }.</a:t>
            </a:r>
          </a:p>
          <a:p>
            <a:r>
              <a:rPr lang="en-US" dirty="0"/>
              <a:t>Dictionary is </a:t>
            </a:r>
            <a:r>
              <a:rPr lang="en-US" dirty="0">
                <a:solidFill>
                  <a:srgbClr val="C00000"/>
                </a:solidFill>
              </a:rPr>
              <a:t>mutable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20F44D-D1FE-BF51-D428-97AF53251A35}"/>
              </a:ext>
            </a:extLst>
          </p:cNvPr>
          <p:cNvSpPr/>
          <p:nvPr/>
        </p:nvSpPr>
        <p:spPr>
          <a:xfrm>
            <a:off x="531972" y="2608328"/>
            <a:ext cx="10238491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my_dict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{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'key1'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'value1'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'key2'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'value2'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}</a:t>
            </a: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5EB819CA-DFE6-3C89-6CEA-033110F858C0}"/>
              </a:ext>
            </a:extLst>
          </p:cNvPr>
          <p:cNvSpPr/>
          <p:nvPr/>
        </p:nvSpPr>
        <p:spPr>
          <a:xfrm>
            <a:off x="531973" y="227914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6" name="Line Callout 1 20">
            <a:extLst>
              <a:ext uri="{FF2B5EF4-FFF2-40B4-BE49-F238E27FC236}">
                <a16:creationId xmlns:a16="http://schemas.microsoft.com/office/drawing/2014/main" id="{60D25A83-4635-027A-9DD3-F9B188E9A5FE}"/>
              </a:ext>
            </a:extLst>
          </p:cNvPr>
          <p:cNvSpPr/>
          <p:nvPr/>
        </p:nvSpPr>
        <p:spPr>
          <a:xfrm>
            <a:off x="955518" y="3312078"/>
            <a:ext cx="2754544" cy="6265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Key value is separated by </a:t>
            </a:r>
            <a:r>
              <a:rPr lang="en-IN" b="1" dirty="0">
                <a:solidFill>
                  <a:srgbClr val="FF0000"/>
                </a:solidFill>
              </a:rPr>
              <a:t>: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7" name="Line Callout 1 21">
            <a:extLst>
              <a:ext uri="{FF2B5EF4-FFF2-40B4-BE49-F238E27FC236}">
                <a16:creationId xmlns:a16="http://schemas.microsoft.com/office/drawing/2014/main" id="{F2A4943D-CF5B-59BD-1E49-502985B775F6}"/>
              </a:ext>
            </a:extLst>
          </p:cNvPr>
          <p:cNvSpPr/>
          <p:nvPr/>
        </p:nvSpPr>
        <p:spPr>
          <a:xfrm>
            <a:off x="4086906" y="3312078"/>
            <a:ext cx="3306635" cy="6265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Key value pairs is separated by </a:t>
            </a:r>
            <a:r>
              <a:rPr lang="en-IN" b="1" dirty="0">
                <a:solidFill>
                  <a:srgbClr val="FF0000"/>
                </a:solidFill>
              </a:rPr>
              <a:t>,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F454C6-2D33-E287-C180-210F106191B3}"/>
              </a:ext>
            </a:extLst>
          </p:cNvPr>
          <p:cNvCxnSpPr>
            <a:cxnSpLocks/>
          </p:cNvCxnSpPr>
          <p:nvPr/>
        </p:nvCxnSpPr>
        <p:spPr>
          <a:xfrm flipH="1">
            <a:off x="2310743" y="2928710"/>
            <a:ext cx="370070" cy="36519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1C005A-D378-3375-0DF6-8B9147C8B92D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710062" y="2946882"/>
            <a:ext cx="2030162" cy="36519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0A8734-C864-3061-70D3-BD73C3E002B4}"/>
              </a:ext>
            </a:extLst>
          </p:cNvPr>
          <p:cNvSpPr/>
          <p:nvPr/>
        </p:nvSpPr>
        <p:spPr>
          <a:xfrm>
            <a:off x="1041294" y="4606659"/>
            <a:ext cx="9334347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my_dict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college'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"darshan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'city'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type'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"engineering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my_dict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'college’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print(my_dict.get(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'city’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</a:t>
            </a:r>
          </a:p>
          <a:p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3A3EF0-AA64-6E2F-DCFE-F18018271F90}"/>
              </a:ext>
            </a:extLst>
          </p:cNvPr>
          <p:cNvSpPr/>
          <p:nvPr/>
        </p:nvSpPr>
        <p:spPr>
          <a:xfrm>
            <a:off x="541301" y="4606659"/>
            <a:ext cx="499993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1344A9AA-4671-6B04-DE31-F85F1A279A23}"/>
              </a:ext>
            </a:extLst>
          </p:cNvPr>
          <p:cNvSpPr/>
          <p:nvPr/>
        </p:nvSpPr>
        <p:spPr>
          <a:xfrm>
            <a:off x="541301" y="427747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dictdemo.py</a:t>
            </a:r>
          </a:p>
        </p:txBody>
      </p:sp>
      <p:sp>
        <p:nvSpPr>
          <p:cNvPr id="13" name="Line Callout 1 6">
            <a:extLst>
              <a:ext uri="{FF2B5EF4-FFF2-40B4-BE49-F238E27FC236}">
                <a16:creationId xmlns:a16="http://schemas.microsoft.com/office/drawing/2014/main" id="{BAF720A6-8EFB-C1D9-E9D3-5B90A2BE15F0}"/>
              </a:ext>
            </a:extLst>
          </p:cNvPr>
          <p:cNvSpPr/>
          <p:nvPr/>
        </p:nvSpPr>
        <p:spPr>
          <a:xfrm>
            <a:off x="5236119" y="4969040"/>
            <a:ext cx="4682322" cy="11576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values can be accessed using key inside square brackets as well as using get() method</a:t>
            </a:r>
          </a:p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endParaRPr lang="en-IN" i="1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Output :</a:t>
            </a:r>
            <a:r>
              <a:rPr lang="en-IN" i="1" dirty="0">
                <a:solidFill>
                  <a:schemeClr val="tx1"/>
                </a:solidFill>
              </a:rPr>
              <a:t> 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56F0BC-E956-01CE-F072-A6B58A2B8C9F}"/>
              </a:ext>
            </a:extLst>
          </p:cNvPr>
          <p:cNvCxnSpPr>
            <a:cxnSpLocks/>
          </p:cNvCxnSpPr>
          <p:nvPr/>
        </p:nvCxnSpPr>
        <p:spPr>
          <a:xfrm flipH="1" flipV="1">
            <a:off x="3927272" y="5300636"/>
            <a:ext cx="1299882" cy="33945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932820-5152-DCBF-87D4-F7A06E60A87D}"/>
              </a:ext>
            </a:extLst>
          </p:cNvPr>
          <p:cNvCxnSpPr>
            <a:cxnSpLocks/>
          </p:cNvCxnSpPr>
          <p:nvPr/>
        </p:nvCxnSpPr>
        <p:spPr>
          <a:xfrm flipH="1" flipV="1">
            <a:off x="4096235" y="5712690"/>
            <a:ext cx="1139884" cy="22323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  <p:bldP spid="7" grpId="0" animBg="1"/>
      <p:bldP spid="10" grpId="0" build="p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  <a:sym typeface="Wingdings 2" panose="05020102010507070707" pitchFamily="18" charset="2"/>
              </a:rPr>
              <a:t>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7005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12385"/>
            <a:ext cx="977886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Outline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  <a:p>
            <a:pPr lvl="0" indent="446088">
              <a:buFont typeface="Wingdings" pitchFamily="2" charset="2"/>
              <a:buChar char="ü"/>
              <a:defRPr/>
            </a:pPr>
            <a:r>
              <a:rPr lang="en-IN" sz="2200" dirty="0"/>
              <a:t>Python Data 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Tuple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Dictionary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List Comprehension</a:t>
            </a:r>
            <a:endParaRPr lang="en-US" sz="2000" dirty="0">
              <a:solidFill>
                <a:srgbClr val="212121"/>
              </a:solidFill>
            </a:endParaRP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Function</a:t>
            </a:r>
          </a:p>
          <a:p>
            <a:pPr indent="446088">
              <a:buFont typeface="Wingdings" pitchFamily="2" charset="2"/>
              <a:buChar char="ü"/>
            </a:pPr>
            <a:r>
              <a:rPr lang="en-IN" sz="2200" dirty="0"/>
              <a:t>Creating function</a:t>
            </a:r>
          </a:p>
          <a:p>
            <a:pPr indent="446088">
              <a:buFont typeface="Wingdings" pitchFamily="2" charset="2"/>
              <a:buChar char="ü"/>
            </a:pPr>
            <a:r>
              <a:rPr lang="en-US" sz="2200" dirty="0"/>
              <a:t>DOCSTRING</a:t>
            </a:r>
          </a:p>
          <a:p>
            <a:pPr lvl="0" indent="446088">
              <a:buFont typeface="Wingdings" pitchFamily="2" charset="2"/>
              <a:buChar char="ü"/>
              <a:defRPr/>
            </a:pPr>
            <a:r>
              <a:rPr lang="en-IN" sz="2200" dirty="0"/>
              <a:t>types of arguments</a:t>
            </a:r>
          </a:p>
          <a:p>
            <a:pPr lvl="0" indent="446088">
              <a:buFont typeface="Wingdings" pitchFamily="2" charset="2"/>
              <a:buChar char="ü"/>
              <a:defRPr/>
            </a:pPr>
            <a:r>
              <a:rPr lang="en-IN" sz="2200" dirty="0"/>
              <a:t>lambda expression</a:t>
            </a:r>
          </a:p>
          <a:p>
            <a:pPr lvl="0" indent="446088">
              <a:buFont typeface="Wingdings" pitchFamily="2" charset="2"/>
              <a:buChar char="ü"/>
              <a:defRPr/>
            </a:pPr>
            <a:r>
              <a:rPr lang="en-IN" sz="2200" dirty="0"/>
              <a:t>Recursion</a:t>
            </a:r>
          </a:p>
          <a:p>
            <a:pPr lvl="0" indent="446088">
              <a:buFont typeface="Wingdings" pitchFamily="2" charset="2"/>
              <a:buChar char="ü"/>
              <a:defRPr/>
            </a:pPr>
            <a:r>
              <a:rPr lang="en-IN" sz="2200" dirty="0"/>
              <a:t>filter method</a:t>
            </a:r>
          </a:p>
          <a:p>
            <a:pPr lvl="0" indent="446088">
              <a:buFont typeface="Wingdings" pitchFamily="2" charset="2"/>
              <a:buChar char="ü"/>
              <a:defRPr/>
            </a:pPr>
            <a:r>
              <a:rPr lang="en-IN" sz="2200" dirty="0"/>
              <a:t>map method</a:t>
            </a:r>
          </a:p>
          <a:p>
            <a:pPr lvl="0" indent="446088">
              <a:buFont typeface="Wingdings" pitchFamily="2" charset="2"/>
              <a:buChar char="ü"/>
              <a:defRPr/>
            </a:pPr>
            <a:r>
              <a:rPr lang="en-IN" sz="2200" dirty="0"/>
              <a:t>reduce method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17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D0A91-BB68-7856-9D14-B1291901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6D99-4228-D184-3F51-18783AA3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Dictionary methods: keys(), values(), items()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6A5BA-86E1-B009-AFFA-2A41193C5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keys() method will return list of all the keys associated with the Dictionary.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values() method will return list of all the values associated with the Dictionary.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items() method will return list of tuples for each key value pair associated with the Dictionary.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48C27-A8B8-9DF0-687E-77E06AF0BFED}"/>
              </a:ext>
            </a:extLst>
          </p:cNvPr>
          <p:cNvSpPr/>
          <p:nvPr/>
        </p:nvSpPr>
        <p:spPr>
          <a:xfrm>
            <a:off x="1022635" y="1706641"/>
            <a:ext cx="847227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my_dict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'college'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'city'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rajkot"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'type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"engineering"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my_dict.keys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B0CBC-02F4-D4B3-0F69-140192D31F1D}"/>
              </a:ext>
            </a:extLst>
          </p:cNvPr>
          <p:cNvSpPr/>
          <p:nvPr/>
        </p:nvSpPr>
        <p:spPr>
          <a:xfrm>
            <a:off x="522642" y="1706641"/>
            <a:ext cx="49999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19F6D970-6A96-E9CA-A913-7BCC48DF70FD}"/>
              </a:ext>
            </a:extLst>
          </p:cNvPr>
          <p:cNvSpPr/>
          <p:nvPr/>
        </p:nvSpPr>
        <p:spPr>
          <a:xfrm>
            <a:off x="522642" y="137745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keydemo.py</a:t>
            </a:r>
          </a:p>
        </p:txBody>
      </p:sp>
      <p:sp>
        <p:nvSpPr>
          <p:cNvPr id="7" name="Line Callout 1 15">
            <a:extLst>
              <a:ext uri="{FF2B5EF4-FFF2-40B4-BE49-F238E27FC236}">
                <a16:creationId xmlns:a16="http://schemas.microsoft.com/office/drawing/2014/main" id="{41AE5FFD-5643-141D-6B7A-3F2D0267482A}"/>
              </a:ext>
            </a:extLst>
          </p:cNvPr>
          <p:cNvSpPr/>
          <p:nvPr/>
        </p:nvSpPr>
        <p:spPr>
          <a:xfrm>
            <a:off x="5980499" y="2180018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['college', 'city', 'type']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D5F1D3-740B-40D4-9758-AD33AA1C264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526581" y="2115784"/>
            <a:ext cx="2453918" cy="27848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133A9EA-B7B9-895D-E3D9-E3603DF9E975}"/>
              </a:ext>
            </a:extLst>
          </p:cNvPr>
          <p:cNvSpPr/>
          <p:nvPr/>
        </p:nvSpPr>
        <p:spPr>
          <a:xfrm>
            <a:off x="1041296" y="3566891"/>
            <a:ext cx="847227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my_dict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'college'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'city'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rajkot"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'type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"engineering"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my_dict.values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F95C36-D7A8-2DB4-95F2-3D993F1CC16F}"/>
              </a:ext>
            </a:extLst>
          </p:cNvPr>
          <p:cNvSpPr/>
          <p:nvPr/>
        </p:nvSpPr>
        <p:spPr>
          <a:xfrm>
            <a:off x="541303" y="3566891"/>
            <a:ext cx="49999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EE9EEAF6-5424-D6F9-8515-7C48B04FB371}"/>
              </a:ext>
            </a:extLst>
          </p:cNvPr>
          <p:cNvSpPr/>
          <p:nvPr/>
        </p:nvSpPr>
        <p:spPr>
          <a:xfrm>
            <a:off x="541303" y="323770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valuedemo.py</a:t>
            </a:r>
          </a:p>
        </p:txBody>
      </p:sp>
      <p:sp>
        <p:nvSpPr>
          <p:cNvPr id="12" name="Line Callout 1 29">
            <a:extLst>
              <a:ext uri="{FF2B5EF4-FFF2-40B4-BE49-F238E27FC236}">
                <a16:creationId xmlns:a16="http://schemas.microsoft.com/office/drawing/2014/main" id="{B51CD634-805B-5EC9-86DA-1A9A4087FB7F}"/>
              </a:ext>
            </a:extLst>
          </p:cNvPr>
          <p:cNvSpPr/>
          <p:nvPr/>
        </p:nvSpPr>
        <p:spPr>
          <a:xfrm>
            <a:off x="5999160" y="3867741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', 'engineering']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DB2963-0642-EFC1-8002-315873309232}"/>
              </a:ext>
            </a:extLst>
          </p:cNvPr>
          <p:cNvCxnSpPr>
            <a:cxnSpLocks/>
          </p:cNvCxnSpPr>
          <p:nvPr/>
        </p:nvCxnSpPr>
        <p:spPr>
          <a:xfrm flipH="1" flipV="1">
            <a:off x="3765908" y="3994422"/>
            <a:ext cx="2233252" cy="10209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B617130-4FC1-3DB5-3F15-837AD2229D45}"/>
              </a:ext>
            </a:extLst>
          </p:cNvPr>
          <p:cNvSpPr/>
          <p:nvPr/>
        </p:nvSpPr>
        <p:spPr>
          <a:xfrm>
            <a:off x="1039568" y="5320379"/>
            <a:ext cx="847227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my_dict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'college'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'city'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rajkot"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'type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"engineering"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my_dict.items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EA8D38-D003-D0AF-CB4E-88EFA1C2C714}"/>
              </a:ext>
            </a:extLst>
          </p:cNvPr>
          <p:cNvSpPr/>
          <p:nvPr/>
        </p:nvSpPr>
        <p:spPr>
          <a:xfrm>
            <a:off x="539575" y="5320379"/>
            <a:ext cx="49999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865B5FF1-7C0D-B41B-89DB-D2C85D612743}"/>
              </a:ext>
            </a:extLst>
          </p:cNvPr>
          <p:cNvSpPr/>
          <p:nvPr/>
        </p:nvSpPr>
        <p:spPr>
          <a:xfrm>
            <a:off x="539575" y="499119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itemsdemo.py</a:t>
            </a:r>
          </a:p>
        </p:txBody>
      </p:sp>
      <p:sp>
        <p:nvSpPr>
          <p:cNvPr id="17" name="Line Callout 1 33">
            <a:extLst>
              <a:ext uri="{FF2B5EF4-FFF2-40B4-BE49-F238E27FC236}">
                <a16:creationId xmlns:a16="http://schemas.microsoft.com/office/drawing/2014/main" id="{3A4A4557-2C5A-46DD-A59A-A05036FDDA73}"/>
              </a:ext>
            </a:extLst>
          </p:cNvPr>
          <p:cNvSpPr/>
          <p:nvPr/>
        </p:nvSpPr>
        <p:spPr>
          <a:xfrm>
            <a:off x="5997433" y="5621229"/>
            <a:ext cx="4182266" cy="7093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[('college', 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'), ('city', 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'), ('type', 'engineering')]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3BDB8C-237D-3E4D-D98A-70A3A6756EFB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675529" y="5759186"/>
            <a:ext cx="2321904" cy="21670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  <p:bldP spid="7" grpId="0" animBg="1"/>
      <p:bldP spid="9" grpId="0" build="p" animBg="1"/>
      <p:bldP spid="10" grpId="0" animBg="1"/>
      <p:bldP spid="11" grpId="0" animBg="1"/>
      <p:bldP spid="12" grpId="0" animBg="1"/>
      <p:bldP spid="14" grpId="0" build="p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B67EE-822E-848B-F24D-3DB3D4C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3060-03B3-F50C-F080-56077771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Dictionary methods: </a:t>
            </a:r>
            <a:r>
              <a:rPr lang="en-US" sz="3600" dirty="0" err="1"/>
              <a:t>fromkeys</a:t>
            </a:r>
            <a:r>
              <a:rPr lang="en-US" sz="3600" dirty="0"/>
              <a:t>(), pop(), get()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025E8-58FD-670F-8F14-699F3861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fromkeys</a:t>
            </a:r>
            <a:r>
              <a:rPr lang="en-US" dirty="0"/>
              <a:t>() method will return a </a:t>
            </a:r>
            <a:r>
              <a:rPr lang="en-US" dirty="0">
                <a:solidFill>
                  <a:srgbClr val="C00000"/>
                </a:solidFill>
              </a:rPr>
              <a:t>dictionary</a:t>
            </a:r>
            <a:r>
              <a:rPr lang="en-US" dirty="0"/>
              <a:t> with the </a:t>
            </a:r>
            <a:r>
              <a:rPr lang="en-US" dirty="0">
                <a:solidFill>
                  <a:srgbClr val="C00000"/>
                </a:solidFill>
              </a:rPr>
              <a:t>specified keys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specified value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pop() method will </a:t>
            </a:r>
            <a:r>
              <a:rPr lang="en-US" dirty="0">
                <a:solidFill>
                  <a:srgbClr val="C00000"/>
                </a:solidFill>
              </a:rPr>
              <a:t>remove the specified item </a:t>
            </a:r>
            <a:r>
              <a:rPr lang="en-US" dirty="0"/>
              <a:t>from the dictionary.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get() method will returns </a:t>
            </a:r>
            <a:r>
              <a:rPr lang="en-US" dirty="0">
                <a:solidFill>
                  <a:srgbClr val="C00000"/>
                </a:solidFill>
              </a:rPr>
              <a:t>the value of the item </a:t>
            </a:r>
            <a:r>
              <a:rPr lang="en-US" dirty="0"/>
              <a:t>with </a:t>
            </a:r>
            <a:r>
              <a:rPr lang="en-US" dirty="0">
                <a:solidFill>
                  <a:srgbClr val="C00000"/>
                </a:solidFill>
              </a:rPr>
              <a:t>the specified key </a:t>
            </a:r>
            <a:r>
              <a:rPr lang="en-US" dirty="0"/>
              <a:t>from the dictionary.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7E949-F794-0F2D-6966-CE2AC9D46CE1}"/>
              </a:ext>
            </a:extLst>
          </p:cNvPr>
          <p:cNvSpPr/>
          <p:nvPr/>
        </p:nvSpPr>
        <p:spPr>
          <a:xfrm>
            <a:off x="1022635" y="1706641"/>
            <a:ext cx="847227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x = (1,2,3)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y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"darshan"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print("Dictionary from tuple is: ",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dict.fromkeys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x,y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7EF4F-D296-2DF8-C943-4BA09F845F9B}"/>
              </a:ext>
            </a:extLst>
          </p:cNvPr>
          <p:cNvSpPr/>
          <p:nvPr/>
        </p:nvSpPr>
        <p:spPr>
          <a:xfrm>
            <a:off x="522642" y="1706641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6C14D5F4-6B4C-C571-C3AB-55758D83C630}"/>
              </a:ext>
            </a:extLst>
          </p:cNvPr>
          <p:cNvSpPr/>
          <p:nvPr/>
        </p:nvSpPr>
        <p:spPr>
          <a:xfrm>
            <a:off x="522642" y="137745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fromkeydemo.py</a:t>
            </a:r>
          </a:p>
        </p:txBody>
      </p:sp>
      <p:sp>
        <p:nvSpPr>
          <p:cNvPr id="7" name="Line Callout 1 15">
            <a:extLst>
              <a:ext uri="{FF2B5EF4-FFF2-40B4-BE49-F238E27FC236}">
                <a16:creationId xmlns:a16="http://schemas.microsoft.com/office/drawing/2014/main" id="{F66FC3CA-6B77-FE88-F3FC-4249F19F8314}"/>
              </a:ext>
            </a:extLst>
          </p:cNvPr>
          <p:cNvSpPr/>
          <p:nvPr/>
        </p:nvSpPr>
        <p:spPr>
          <a:xfrm>
            <a:off x="5112752" y="1661279"/>
            <a:ext cx="6434884" cy="4854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Dictionary from tuple is: {1: 'darshan’, 2: 'darshan’, 3: 'darshan’ 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0C7168-0EA6-EE84-2F4F-9784528CBB73}"/>
              </a:ext>
            </a:extLst>
          </p:cNvPr>
          <p:cNvCxnSpPr>
            <a:cxnSpLocks/>
          </p:cNvCxnSpPr>
          <p:nvPr/>
        </p:nvCxnSpPr>
        <p:spPr>
          <a:xfrm flipH="1">
            <a:off x="7268547" y="2146745"/>
            <a:ext cx="802433" cy="26154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0262E8D-7CF0-7FF0-1382-46E7B0CC2866}"/>
              </a:ext>
            </a:extLst>
          </p:cNvPr>
          <p:cNvSpPr/>
          <p:nvPr/>
        </p:nvSpPr>
        <p:spPr>
          <a:xfrm>
            <a:off x="1035073" y="3501219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x 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class'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"BCA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'sem'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"4"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x.pop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"class"</a:t>
            </a:r>
            <a:r>
              <a:rPr lang="en-US" sz="1600" dirty="0"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print(y)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Print(x)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2F7C4D-C024-E42D-5E40-582069C31001}"/>
              </a:ext>
            </a:extLst>
          </p:cNvPr>
          <p:cNvSpPr/>
          <p:nvPr/>
        </p:nvSpPr>
        <p:spPr>
          <a:xfrm>
            <a:off x="535080" y="3501219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8" name="Rectangle: Top Corners Rounded 6">
            <a:extLst>
              <a:ext uri="{FF2B5EF4-FFF2-40B4-BE49-F238E27FC236}">
                <a16:creationId xmlns:a16="http://schemas.microsoft.com/office/drawing/2014/main" id="{707AD34D-CEC2-631F-E72D-C7C604E0897F}"/>
              </a:ext>
            </a:extLst>
          </p:cNvPr>
          <p:cNvSpPr/>
          <p:nvPr/>
        </p:nvSpPr>
        <p:spPr>
          <a:xfrm>
            <a:off x="535080" y="317203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popdemo.py</a:t>
            </a:r>
          </a:p>
        </p:txBody>
      </p:sp>
      <p:sp>
        <p:nvSpPr>
          <p:cNvPr id="29" name="Line Callout 1 15">
            <a:extLst>
              <a:ext uri="{FF2B5EF4-FFF2-40B4-BE49-F238E27FC236}">
                <a16:creationId xmlns:a16="http://schemas.microsoft.com/office/drawing/2014/main" id="{1B57225E-C300-3F71-D745-03ECC9EC5E15}"/>
              </a:ext>
            </a:extLst>
          </p:cNvPr>
          <p:cNvSpPr/>
          <p:nvPr/>
        </p:nvSpPr>
        <p:spPr>
          <a:xfrm>
            <a:off x="4735208" y="3814911"/>
            <a:ext cx="2486544" cy="3465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BCA 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4940FA-7501-AF85-D4EE-D27DDEC5A299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313850" y="3988182"/>
            <a:ext cx="2421358" cy="21762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F1C493-14A0-862C-5A28-B581E53B87A4}"/>
              </a:ext>
            </a:extLst>
          </p:cNvPr>
          <p:cNvSpPr/>
          <p:nvPr/>
        </p:nvSpPr>
        <p:spPr>
          <a:xfrm>
            <a:off x="1047513" y="5650368"/>
            <a:ext cx="847227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x 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class'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"BCA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'sem'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"4"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x.get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"class"</a:t>
            </a:r>
            <a:r>
              <a:rPr lang="en-US" sz="1600" dirty="0"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7F7A1B-C02B-E615-8B3C-638DAC33B84D}"/>
              </a:ext>
            </a:extLst>
          </p:cNvPr>
          <p:cNvSpPr/>
          <p:nvPr/>
        </p:nvSpPr>
        <p:spPr>
          <a:xfrm>
            <a:off x="547520" y="5650368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4" name="Rectangle: Top Corners Rounded 6">
            <a:extLst>
              <a:ext uri="{FF2B5EF4-FFF2-40B4-BE49-F238E27FC236}">
                <a16:creationId xmlns:a16="http://schemas.microsoft.com/office/drawing/2014/main" id="{57DB4BB6-965D-97DD-A4B5-522D96909E33}"/>
              </a:ext>
            </a:extLst>
          </p:cNvPr>
          <p:cNvSpPr/>
          <p:nvPr/>
        </p:nvSpPr>
        <p:spPr>
          <a:xfrm>
            <a:off x="547520" y="532118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getdemo.py</a:t>
            </a:r>
          </a:p>
        </p:txBody>
      </p:sp>
      <p:sp>
        <p:nvSpPr>
          <p:cNvPr id="15" name="Line Callout 1 15">
            <a:extLst>
              <a:ext uri="{FF2B5EF4-FFF2-40B4-BE49-F238E27FC236}">
                <a16:creationId xmlns:a16="http://schemas.microsoft.com/office/drawing/2014/main" id="{AC7850A4-265C-F288-03E6-57AED9134476}"/>
              </a:ext>
            </a:extLst>
          </p:cNvPr>
          <p:cNvSpPr/>
          <p:nvPr/>
        </p:nvSpPr>
        <p:spPr>
          <a:xfrm>
            <a:off x="4747648" y="5964060"/>
            <a:ext cx="2486544" cy="4854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BCA 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4DA06B-654E-FAAE-DDAF-39BB86891D7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326290" y="6206793"/>
            <a:ext cx="2421358" cy="14816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Line Callout 1 15">
            <a:extLst>
              <a:ext uri="{FF2B5EF4-FFF2-40B4-BE49-F238E27FC236}">
                <a16:creationId xmlns:a16="http://schemas.microsoft.com/office/drawing/2014/main" id="{D2CF0B2D-9053-475E-1D13-3263C2333DEA}"/>
              </a:ext>
            </a:extLst>
          </p:cNvPr>
          <p:cNvSpPr/>
          <p:nvPr/>
        </p:nvSpPr>
        <p:spPr>
          <a:xfrm>
            <a:off x="4735208" y="4390002"/>
            <a:ext cx="2486544" cy="3465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{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'sem'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'4'</a:t>
            </a:r>
            <a:r>
              <a:rPr lang="en-IN" i="1" dirty="0">
                <a:solidFill>
                  <a:schemeClr val="tx1"/>
                </a:solidFill>
              </a:rPr>
              <a:t>} 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1DBCF5-2003-FA9F-A6F2-7674274B6B5C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2146041" y="4415043"/>
            <a:ext cx="2589167" cy="14823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42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  <p:bldP spid="7" grpId="0" animBg="1"/>
      <p:bldP spid="26" grpId="0" uiExpand="1" build="p" animBg="1"/>
      <p:bldP spid="27" grpId="0" animBg="1"/>
      <p:bldP spid="28" grpId="0" animBg="1"/>
      <p:bldP spid="29" grpId="0" animBg="1"/>
      <p:bldP spid="12" grpId="0" uiExpand="1" build="p" animBg="1"/>
      <p:bldP spid="13" grpId="0" animBg="1"/>
      <p:bldP spid="14" grpId="0" animBg="1"/>
      <p:bldP spid="1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D0D90-B695-5A62-B14A-44AACB10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31FD-06B2-68B2-CC21-2BB9C35B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Dictionary methods: copy(), clear(), </a:t>
            </a:r>
            <a:r>
              <a:rPr lang="en-US" sz="3600" dirty="0" err="1"/>
              <a:t>popitem</a:t>
            </a:r>
            <a:r>
              <a:rPr lang="en-US" sz="3600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B70D5-AC1A-D550-5F7F-75FA66BB9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copy() method will return a copy of the specified </a:t>
            </a:r>
            <a:r>
              <a:rPr lang="en-IN" dirty="0"/>
              <a:t>dictionary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clear() method will remove all the elements from the dictionary.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popitem</a:t>
            </a:r>
            <a:r>
              <a:rPr lang="en-US" dirty="0"/>
              <a:t>() method will removes the item that was last inserted into the dictionary.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FA325D-CCEA-E387-DB20-30828513388C}"/>
              </a:ext>
            </a:extLst>
          </p:cNvPr>
          <p:cNvSpPr/>
          <p:nvPr/>
        </p:nvSpPr>
        <p:spPr>
          <a:xfrm>
            <a:off x="1022635" y="1706641"/>
            <a:ext cx="847227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x 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class'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"BCA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'sem'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"4"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x.copy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DBEB0-04E8-7DAB-830A-EF1F7ED716BE}"/>
              </a:ext>
            </a:extLst>
          </p:cNvPr>
          <p:cNvSpPr/>
          <p:nvPr/>
        </p:nvSpPr>
        <p:spPr>
          <a:xfrm>
            <a:off x="522642" y="1706641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FF82FE37-CF73-59AF-9445-2D3C0781AA1A}"/>
              </a:ext>
            </a:extLst>
          </p:cNvPr>
          <p:cNvSpPr/>
          <p:nvPr/>
        </p:nvSpPr>
        <p:spPr>
          <a:xfrm>
            <a:off x="522642" y="137745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copydemo.py</a:t>
            </a:r>
          </a:p>
        </p:txBody>
      </p:sp>
      <p:sp>
        <p:nvSpPr>
          <p:cNvPr id="7" name="Line Callout 1 15">
            <a:extLst>
              <a:ext uri="{FF2B5EF4-FFF2-40B4-BE49-F238E27FC236}">
                <a16:creationId xmlns:a16="http://schemas.microsoft.com/office/drawing/2014/main" id="{6F13EA44-5C47-DDC0-66DB-8A219A189478}"/>
              </a:ext>
            </a:extLst>
          </p:cNvPr>
          <p:cNvSpPr/>
          <p:nvPr/>
        </p:nvSpPr>
        <p:spPr>
          <a:xfrm>
            <a:off x="3543313" y="2208218"/>
            <a:ext cx="3381154" cy="3352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{'class': 'BCA', '</a:t>
            </a:r>
            <a:r>
              <a:rPr lang="en-IN" i="1" dirty="0" err="1">
                <a:solidFill>
                  <a:schemeClr val="tx1"/>
                </a:solidFill>
              </a:rPr>
              <a:t>sem</a:t>
            </a:r>
            <a:r>
              <a:rPr lang="en-IN" i="1" dirty="0">
                <a:solidFill>
                  <a:schemeClr val="tx1"/>
                </a:solidFill>
              </a:rPr>
              <a:t>': '4'}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8B813C-07A6-3C09-F8A4-7E5CE091BA1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27380" y="2375856"/>
            <a:ext cx="1415933" cy="1642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821E25F-D0C0-1D91-126A-099A8638981D}"/>
              </a:ext>
            </a:extLst>
          </p:cNvPr>
          <p:cNvSpPr/>
          <p:nvPr/>
        </p:nvSpPr>
        <p:spPr>
          <a:xfrm>
            <a:off x="1035073" y="3491889"/>
            <a:ext cx="847227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x 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class'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"BCA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'sem'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"4"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x.clear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print(y)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5CB6E9-8FA1-5FAB-E1D8-DC9589A71C8D}"/>
              </a:ext>
            </a:extLst>
          </p:cNvPr>
          <p:cNvSpPr/>
          <p:nvPr/>
        </p:nvSpPr>
        <p:spPr>
          <a:xfrm>
            <a:off x="535080" y="3491889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Rectangle: Top Corners Rounded 6">
            <a:extLst>
              <a:ext uri="{FF2B5EF4-FFF2-40B4-BE49-F238E27FC236}">
                <a16:creationId xmlns:a16="http://schemas.microsoft.com/office/drawing/2014/main" id="{F60DAF10-EC62-3B13-EE05-E876D15790B4}"/>
              </a:ext>
            </a:extLst>
          </p:cNvPr>
          <p:cNvSpPr/>
          <p:nvPr/>
        </p:nvSpPr>
        <p:spPr>
          <a:xfrm>
            <a:off x="535080" y="316270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cleardemo.py</a:t>
            </a:r>
          </a:p>
        </p:txBody>
      </p:sp>
      <p:sp>
        <p:nvSpPr>
          <p:cNvPr id="29" name="Line Callout 1 15">
            <a:extLst>
              <a:ext uri="{FF2B5EF4-FFF2-40B4-BE49-F238E27FC236}">
                <a16:creationId xmlns:a16="http://schemas.microsoft.com/office/drawing/2014/main" id="{0AC05B80-6DA5-A5B6-34D5-AC84B913652D}"/>
              </a:ext>
            </a:extLst>
          </p:cNvPr>
          <p:cNvSpPr/>
          <p:nvPr/>
        </p:nvSpPr>
        <p:spPr>
          <a:xfrm>
            <a:off x="3568196" y="4003838"/>
            <a:ext cx="2807034" cy="3190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None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BC4483-0F5C-49BF-A038-2A6D1F091DEB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052735" y="4163362"/>
            <a:ext cx="1515461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1DDCA-76FB-8887-EF3D-869707D90487}"/>
              </a:ext>
            </a:extLst>
          </p:cNvPr>
          <p:cNvSpPr/>
          <p:nvPr/>
        </p:nvSpPr>
        <p:spPr>
          <a:xfrm>
            <a:off x="1010190" y="5370453"/>
            <a:ext cx="847227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x = {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class'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"BCA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'sem'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"4"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y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x.popitem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5AF080-55F3-B179-BA7A-9BA6D7CC87AB}"/>
              </a:ext>
            </a:extLst>
          </p:cNvPr>
          <p:cNvSpPr/>
          <p:nvPr/>
        </p:nvSpPr>
        <p:spPr>
          <a:xfrm>
            <a:off x="510197" y="5370453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8" name="Rectangle: Top Corners Rounded 6">
            <a:extLst>
              <a:ext uri="{FF2B5EF4-FFF2-40B4-BE49-F238E27FC236}">
                <a16:creationId xmlns:a16="http://schemas.microsoft.com/office/drawing/2014/main" id="{CB76CC35-F527-8B36-BDBD-70DECDC20568}"/>
              </a:ext>
            </a:extLst>
          </p:cNvPr>
          <p:cNvSpPr/>
          <p:nvPr/>
        </p:nvSpPr>
        <p:spPr>
          <a:xfrm>
            <a:off x="510197" y="5041269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popdemo.py</a:t>
            </a:r>
          </a:p>
        </p:txBody>
      </p:sp>
      <p:sp>
        <p:nvSpPr>
          <p:cNvPr id="19" name="Line Callout 1 15">
            <a:extLst>
              <a:ext uri="{FF2B5EF4-FFF2-40B4-BE49-F238E27FC236}">
                <a16:creationId xmlns:a16="http://schemas.microsoft.com/office/drawing/2014/main" id="{88E60D8D-A898-DBF9-6FF4-793891699E78}"/>
              </a:ext>
            </a:extLst>
          </p:cNvPr>
          <p:cNvSpPr/>
          <p:nvPr/>
        </p:nvSpPr>
        <p:spPr>
          <a:xfrm>
            <a:off x="3543313" y="5882402"/>
            <a:ext cx="2807034" cy="3190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(‘</a:t>
            </a:r>
            <a:r>
              <a:rPr lang="en-IN" dirty="0" err="1">
                <a:solidFill>
                  <a:schemeClr val="tx1"/>
                </a:solidFill>
              </a:rPr>
              <a:t>sem</a:t>
            </a:r>
            <a:r>
              <a:rPr lang="en-IN" dirty="0">
                <a:solidFill>
                  <a:schemeClr val="tx1"/>
                </a:solidFill>
              </a:rPr>
              <a:t>', ‘4’)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51E24E-83AF-88D3-8977-8C55214F4B05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027852" y="6041926"/>
            <a:ext cx="1515461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5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  <p:bldP spid="7" grpId="0" animBg="1"/>
      <p:bldP spid="26" grpId="0" uiExpand="1" build="p" animBg="1"/>
      <p:bldP spid="27" grpId="0" animBg="1"/>
      <p:bldP spid="28" grpId="0" animBg="1"/>
      <p:bldP spid="29" grpId="0" animBg="1"/>
      <p:bldP spid="16" grpId="0" uiExpand="1" build="p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9DBE-D42A-07FD-A074-0E8C43E3D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1A9C5-3AFA-0E32-0204-0B3475C1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List vs. tuple vs. set vs. dictionary</a:t>
            </a:r>
            <a:endParaRPr lang="en-US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46B748-47EA-874E-1046-0836809B8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422299"/>
              </p:ext>
            </p:extLst>
          </p:nvPr>
        </p:nvGraphicFramePr>
        <p:xfrm>
          <a:off x="389321" y="1135159"/>
          <a:ext cx="11413357" cy="4130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65753">
                  <a:extLst>
                    <a:ext uri="{9D8B030D-6E8A-4147-A177-3AD203B41FA5}">
                      <a16:colId xmlns:a16="http://schemas.microsoft.com/office/drawing/2014/main" val="3183454600"/>
                    </a:ext>
                  </a:extLst>
                </a:gridCol>
                <a:gridCol w="2966224">
                  <a:extLst>
                    <a:ext uri="{9D8B030D-6E8A-4147-A177-3AD203B41FA5}">
                      <a16:colId xmlns:a16="http://schemas.microsoft.com/office/drawing/2014/main" val="179329759"/>
                    </a:ext>
                  </a:extLst>
                </a:gridCol>
                <a:gridCol w="2754351">
                  <a:extLst>
                    <a:ext uri="{9D8B030D-6E8A-4147-A177-3AD203B41FA5}">
                      <a16:colId xmlns:a16="http://schemas.microsoft.com/office/drawing/2014/main" val="1223477941"/>
                    </a:ext>
                  </a:extLst>
                </a:gridCol>
                <a:gridCol w="3127029">
                  <a:extLst>
                    <a:ext uri="{9D8B030D-6E8A-4147-A177-3AD203B41FA5}">
                      <a16:colId xmlns:a16="http://schemas.microsoft.com/office/drawing/2014/main" val="446551236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Tuple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Sets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Dictionaries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5513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Ordered Data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Ordered Data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Unordered Data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Unordered Data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71908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Mutable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immutable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mutable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mutable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5932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Square braces.[]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Parenthesis ()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Curly brackets {}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Curly brackets {key : value}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49851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Duplicate elements allowed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Duplicate elements allowed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Duplicate elements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No Duplicate key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21616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append()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 cannot be added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add()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update()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38619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We can create a list using the list() function.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We can create a tuple using the tuple() function.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We can create a set using the set()function.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We can create a dictionary using the 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dict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() function.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15377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my_list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[5,6,7,8]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my_tuple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= (5,6,7,8)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my_sets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= {3,4,5,6}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my_dictionaries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= {"name" : "XYZ", "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rollno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." : "101"}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081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7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FC0D4-99A3-3E80-8E7F-3B9B3D62F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5A83-D099-0374-FE93-010D3E2A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List Comprehension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000A-1FDB-808D-08B1-69C569E04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81226"/>
            <a:ext cx="11929641" cy="5590565"/>
          </a:xfrm>
        </p:spPr>
        <p:txBody>
          <a:bodyPr/>
          <a:lstStyle/>
          <a:p>
            <a:r>
              <a:rPr lang="en-US" dirty="0"/>
              <a:t>List comprehensions offer a way to </a:t>
            </a:r>
            <a:r>
              <a:rPr lang="en-US" dirty="0">
                <a:solidFill>
                  <a:srgbClr val="C00000"/>
                </a:solidFill>
              </a:rPr>
              <a:t>create</a:t>
            </a:r>
            <a:r>
              <a:rPr lang="en-US" dirty="0">
                <a:solidFill>
                  <a:srgbClr val="B71B1C"/>
                </a:solidFill>
              </a:rPr>
              <a:t> lists </a:t>
            </a:r>
            <a:r>
              <a:rPr lang="en-US" dirty="0"/>
              <a:t>based on </a:t>
            </a:r>
            <a:r>
              <a:rPr lang="en-US" dirty="0">
                <a:solidFill>
                  <a:srgbClr val="C00000"/>
                </a:solidFill>
              </a:rPr>
              <a:t>existing </a:t>
            </a:r>
            <a:r>
              <a:rPr lang="en-US" dirty="0" err="1">
                <a:solidFill>
                  <a:srgbClr val="C00000"/>
                </a:solidFill>
              </a:rPr>
              <a:t>iterable</a:t>
            </a:r>
            <a:r>
              <a:rPr lang="en-US" dirty="0"/>
              <a:t>.  When using list comprehensions, lists can be </a:t>
            </a:r>
            <a:r>
              <a:rPr lang="en-US" dirty="0">
                <a:solidFill>
                  <a:srgbClr val="C00000"/>
                </a:solidFill>
              </a:rPr>
              <a:t>built</a:t>
            </a:r>
            <a:r>
              <a:rPr lang="en-US" dirty="0"/>
              <a:t> by using any </a:t>
            </a:r>
            <a:r>
              <a:rPr lang="en-US" dirty="0" err="1">
                <a:solidFill>
                  <a:srgbClr val="C00000"/>
                </a:solidFill>
              </a:rPr>
              <a:t>iterable</a:t>
            </a:r>
            <a:r>
              <a:rPr lang="en-US" dirty="0"/>
              <a:t>, including </a:t>
            </a:r>
            <a:r>
              <a:rPr lang="en-US" dirty="0">
                <a:solidFill>
                  <a:srgbClr val="C00000"/>
                </a:solidFill>
              </a:rPr>
              <a:t>strings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list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tuples</a:t>
            </a:r>
            <a:r>
              <a:rPr lang="en-US" dirty="0"/>
              <a:t>.</a:t>
            </a:r>
          </a:p>
          <a:p>
            <a:r>
              <a:rPr lang="en-US" dirty="0"/>
              <a:t>For example, if we want to  create a list of characters from the strings, we can use for loop like below example,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AB268-F370-2443-1BA1-BD42829E8BD6}"/>
              </a:ext>
            </a:extLst>
          </p:cNvPr>
          <p:cNvSpPr/>
          <p:nvPr/>
        </p:nvSpPr>
        <p:spPr>
          <a:xfrm>
            <a:off x="1013305" y="2870044"/>
            <a:ext cx="306417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mystr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[]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nsolas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c </a:t>
            </a:r>
            <a:r>
              <a:rPr lang="en-US" sz="1600" b="1" dirty="0">
                <a:solidFill>
                  <a:srgbClr val="673BB7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mystr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mylist.append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(c)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63B878-8739-BE98-3705-0290770A2582}"/>
              </a:ext>
            </a:extLst>
          </p:cNvPr>
          <p:cNvSpPr/>
          <p:nvPr/>
        </p:nvSpPr>
        <p:spPr>
          <a:xfrm>
            <a:off x="513312" y="2874695"/>
            <a:ext cx="49999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2A27DAE3-6788-EB48-C637-A254B6AD0A55}"/>
              </a:ext>
            </a:extLst>
          </p:cNvPr>
          <p:cNvSpPr/>
          <p:nvPr/>
        </p:nvSpPr>
        <p:spPr>
          <a:xfrm>
            <a:off x="513312" y="254679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ForLoop.py</a:t>
            </a:r>
          </a:p>
        </p:txBody>
      </p:sp>
      <p:sp>
        <p:nvSpPr>
          <p:cNvPr id="9" name="Google Shape;1139;p34">
            <a:extLst>
              <a:ext uri="{FF2B5EF4-FFF2-40B4-BE49-F238E27FC236}">
                <a16:creationId xmlns:a16="http://schemas.microsoft.com/office/drawing/2014/main" id="{CBDA7C93-7DA9-720A-D4BE-B8C0FE5138F0}"/>
              </a:ext>
            </a:extLst>
          </p:cNvPr>
          <p:cNvSpPr/>
          <p:nvPr/>
        </p:nvSpPr>
        <p:spPr>
          <a:xfrm>
            <a:off x="513312" y="4737489"/>
            <a:ext cx="4058688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/>
              <a:t>[ ' d ',  ' a ',  ' r ',  ' s ',  ' h ',  ' a ',  ' n ' ]</a:t>
            </a:r>
            <a:endParaRPr dirty="0"/>
          </a:p>
        </p:txBody>
      </p:sp>
      <p:sp>
        <p:nvSpPr>
          <p:cNvPr id="10" name="Google Shape;1140;p34">
            <a:extLst>
              <a:ext uri="{FF2B5EF4-FFF2-40B4-BE49-F238E27FC236}">
                <a16:creationId xmlns:a16="http://schemas.microsoft.com/office/drawing/2014/main" id="{67F382B5-D477-1BF9-9A33-AB16AB4453A8}"/>
              </a:ext>
            </a:extLst>
          </p:cNvPr>
          <p:cNvSpPr/>
          <p:nvPr/>
        </p:nvSpPr>
        <p:spPr>
          <a:xfrm>
            <a:off x="513312" y="4420235"/>
            <a:ext cx="1262472" cy="32918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Output</a:t>
            </a:r>
            <a:endParaRPr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CE95F-7390-EA2D-1E31-3B12439FB121}"/>
              </a:ext>
            </a:extLst>
          </p:cNvPr>
          <p:cNvSpPr/>
          <p:nvPr/>
        </p:nvSpPr>
        <p:spPr>
          <a:xfrm>
            <a:off x="4977783" y="2870044"/>
            <a:ext cx="6700906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itchFamily="49" charset="0"/>
                <a:cs typeface="Consolas" panose="020B0609020204030204" pitchFamily="49" charset="0"/>
              </a:rPr>
              <a:t>[ expression for item in </a:t>
            </a:r>
            <a:r>
              <a:rPr lang="en-US" dirty="0" err="1">
                <a:latin typeface="Consolas" pitchFamily="49" charset="0"/>
                <a:cs typeface="Consolas" panose="020B0609020204030204" pitchFamily="49" charset="0"/>
              </a:rPr>
              <a:t>iterable</a:t>
            </a:r>
            <a:r>
              <a:rPr lang="en-US" dirty="0">
                <a:latin typeface="Consolas" pitchFamily="49" charset="0"/>
                <a:cs typeface="Consolas" panose="020B0609020204030204" pitchFamily="49" charset="0"/>
              </a:rPr>
              <a:t> ]</a:t>
            </a:r>
          </a:p>
          <a:p>
            <a:r>
              <a:rPr lang="en-IN" dirty="0">
                <a:latin typeface="Consolas" pitchFamily="49" charset="0"/>
                <a:cs typeface="Consolas" panose="020B0609020204030204" pitchFamily="49" charset="0"/>
              </a:rPr>
              <a:t>OR</a:t>
            </a:r>
          </a:p>
          <a:p>
            <a:r>
              <a:rPr lang="en-IN" dirty="0">
                <a:latin typeface="Consolas" pitchFamily="49" charset="0"/>
                <a:cs typeface="Consolas" panose="020B0609020204030204" pitchFamily="49" charset="0"/>
              </a:rPr>
              <a:t>[ expression for item in </a:t>
            </a:r>
            <a:r>
              <a:rPr lang="en-IN" dirty="0" err="1">
                <a:latin typeface="Consolas" pitchFamily="49" charset="0"/>
                <a:cs typeface="Consolas" panose="020B0609020204030204" pitchFamily="49" charset="0"/>
              </a:rPr>
              <a:t>iterable</a:t>
            </a:r>
            <a:r>
              <a:rPr lang="en-IN" dirty="0">
                <a:latin typeface="Consolas" pitchFamily="49" charset="0"/>
                <a:cs typeface="Consolas" panose="020B0609020204030204" pitchFamily="49" charset="0"/>
              </a:rPr>
              <a:t> if condition ]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AF1D9F3D-F1C9-8500-E130-05B4EA45C906}"/>
              </a:ext>
            </a:extLst>
          </p:cNvPr>
          <p:cNvSpPr/>
          <p:nvPr/>
        </p:nvSpPr>
        <p:spPr>
          <a:xfrm>
            <a:off x="4977782" y="2540860"/>
            <a:ext cx="1385696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A55AEC-B0F3-F1F7-0A36-C267BF66F56B}"/>
              </a:ext>
            </a:extLst>
          </p:cNvPr>
          <p:cNvSpPr/>
          <p:nvPr/>
        </p:nvSpPr>
        <p:spPr>
          <a:xfrm>
            <a:off x="5487104" y="4552952"/>
            <a:ext cx="412342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[c </a:t>
            </a:r>
            <a:r>
              <a:rPr lang="en-US" sz="1600" b="1" dirty="0">
                <a:solidFill>
                  <a:srgbClr val="00B050"/>
                </a:solidFill>
                <a:latin typeface="Consolas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c </a:t>
            </a:r>
            <a:r>
              <a:rPr lang="en-US" sz="1600" b="1" dirty="0">
                <a:solidFill>
                  <a:srgbClr val="7030A0"/>
                </a:solidFill>
                <a:latin typeface="Consolas"/>
              </a:rPr>
              <a:t>in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1BC004-96FA-98BA-0B4F-EC970BD6EF52}"/>
              </a:ext>
            </a:extLst>
          </p:cNvPr>
          <p:cNvSpPr/>
          <p:nvPr/>
        </p:nvSpPr>
        <p:spPr>
          <a:xfrm>
            <a:off x="4987110" y="4557603"/>
            <a:ext cx="49999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5" name="Rectangle: Top Corners Rounded 6">
            <a:extLst>
              <a:ext uri="{FF2B5EF4-FFF2-40B4-BE49-F238E27FC236}">
                <a16:creationId xmlns:a16="http://schemas.microsoft.com/office/drawing/2014/main" id="{267BDB44-B767-B3B9-882B-4EE1625965EA}"/>
              </a:ext>
            </a:extLst>
          </p:cNvPr>
          <p:cNvSpPr/>
          <p:nvPr/>
        </p:nvSpPr>
        <p:spPr>
          <a:xfrm>
            <a:off x="4987110" y="4229705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Example1.py</a:t>
            </a:r>
          </a:p>
        </p:txBody>
      </p:sp>
    </p:spTree>
    <p:extLst>
      <p:ext uri="{BB962C8B-B14F-4D97-AF65-F5344CB8AC3E}">
        <p14:creationId xmlns:p14="http://schemas.microsoft.com/office/powerpoint/2010/main" val="224371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animBg="1"/>
      <p:bldP spid="5" grpId="0" animBg="1"/>
      <p:bldP spid="6" grpId="0" animBg="1"/>
      <p:bldP spid="9" grpId="0" animBg="1"/>
      <p:bldP spid="11" grpId="0" uiExpand="1" build="p" animBg="1"/>
      <p:bldP spid="12" grpId="0" animBg="1"/>
      <p:bldP spid="13" grpId="0" uiExpand="1" build="p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F41B-949F-84C9-1247-38048234E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ACA3-4756-477E-FEB2-50B30610D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List Comprehension (cont..)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3FFF3-1FE7-A310-FE99-D9C20C264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81226"/>
            <a:ext cx="11929641" cy="5590565"/>
          </a:xfrm>
        </p:spPr>
        <p:txBody>
          <a:bodyPr/>
          <a:lstStyle/>
          <a:p>
            <a:r>
              <a:rPr lang="en-US" dirty="0"/>
              <a:t>Similarly, we can use list comprehensions in many cases where we want to create a list out of </a:t>
            </a:r>
            <a:r>
              <a:rPr lang="en-US" dirty="0">
                <a:solidFill>
                  <a:srgbClr val="C62827"/>
                </a:solidFill>
              </a:rPr>
              <a:t>other </a:t>
            </a:r>
            <a:r>
              <a:rPr lang="en-US" dirty="0" err="1">
                <a:solidFill>
                  <a:srgbClr val="C62827"/>
                </a:solidFill>
              </a:rPr>
              <a:t>iterable</a:t>
            </a:r>
            <a:r>
              <a:rPr lang="en-US" dirty="0"/>
              <a:t>, let’s see another example of the use of List Comprehension.</a:t>
            </a:r>
          </a:p>
          <a:p>
            <a:r>
              <a:rPr lang="en-US" dirty="0"/>
              <a:t>Example (Using for loop):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BA69AE-F4C1-DCBD-F617-7E0601DB3136}"/>
              </a:ext>
            </a:extLst>
          </p:cNvPr>
          <p:cNvSpPr/>
          <p:nvPr/>
        </p:nvSpPr>
        <p:spPr>
          <a:xfrm>
            <a:off x="1013304" y="2870044"/>
            <a:ext cx="382928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onsolas"/>
              </a:rPr>
              <a:t>#list of square from 1 to 10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[]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nsolas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673BB7"/>
                </a:solidFill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/>
              </a:rPr>
              <a:t>range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(1,11):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mylist.append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**2)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C8407-375F-6B52-3005-964A33DCAB64}"/>
              </a:ext>
            </a:extLst>
          </p:cNvPr>
          <p:cNvSpPr/>
          <p:nvPr/>
        </p:nvSpPr>
        <p:spPr>
          <a:xfrm>
            <a:off x="513312" y="2874695"/>
            <a:ext cx="49999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676E5DE7-5DC8-CF88-AEF9-BB2914ADA213}"/>
              </a:ext>
            </a:extLst>
          </p:cNvPr>
          <p:cNvSpPr/>
          <p:nvPr/>
        </p:nvSpPr>
        <p:spPr>
          <a:xfrm>
            <a:off x="513312" y="254679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ForLoop1.py</a:t>
            </a:r>
          </a:p>
        </p:txBody>
      </p:sp>
      <p:sp>
        <p:nvSpPr>
          <p:cNvPr id="9" name="Google Shape;1139;p34">
            <a:extLst>
              <a:ext uri="{FF2B5EF4-FFF2-40B4-BE49-F238E27FC236}">
                <a16:creationId xmlns:a16="http://schemas.microsoft.com/office/drawing/2014/main" id="{941ACEF7-7197-4BE6-E7A9-D604EBDA33EC}"/>
              </a:ext>
            </a:extLst>
          </p:cNvPr>
          <p:cNvSpPr/>
          <p:nvPr/>
        </p:nvSpPr>
        <p:spPr>
          <a:xfrm>
            <a:off x="513312" y="4737489"/>
            <a:ext cx="4945096" cy="353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700" b="1" dirty="0">
                <a:latin typeface="Consolas" panose="020B0609020204030204" pitchFamily="49" charset="0"/>
              </a:rPr>
              <a:t>[</a:t>
            </a:r>
            <a:r>
              <a:rPr lang="en-US" sz="1700" dirty="0">
                <a:latin typeface="Consolas" panose="020B0609020204030204" pitchFamily="49" charset="0"/>
              </a:rPr>
              <a:t>1, 4, 9, 16, 25, 36, 49, 64, 81, 100</a:t>
            </a:r>
            <a:r>
              <a:rPr lang="en-US" sz="1700" b="1" dirty="0">
                <a:latin typeface="Consolas" panose="020B0609020204030204" pitchFamily="49" charset="0"/>
              </a:rPr>
              <a:t>]</a:t>
            </a:r>
            <a:endParaRPr sz="1700" b="1" dirty="0">
              <a:latin typeface="Consolas" panose="020B0609020204030204" pitchFamily="49" charset="0"/>
            </a:endParaRPr>
          </a:p>
        </p:txBody>
      </p:sp>
      <p:sp>
        <p:nvSpPr>
          <p:cNvPr id="10" name="Google Shape;1140;p34">
            <a:extLst>
              <a:ext uri="{FF2B5EF4-FFF2-40B4-BE49-F238E27FC236}">
                <a16:creationId xmlns:a16="http://schemas.microsoft.com/office/drawing/2014/main" id="{1B04D60B-FFF4-080A-8F3D-0C273B417E6D}"/>
              </a:ext>
            </a:extLst>
          </p:cNvPr>
          <p:cNvSpPr/>
          <p:nvPr/>
        </p:nvSpPr>
        <p:spPr>
          <a:xfrm>
            <a:off x="513312" y="4420235"/>
            <a:ext cx="1262472" cy="32918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Output</a:t>
            </a:r>
            <a:endParaRPr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2A029-FC44-538D-1F40-6B3271D3DCBF}"/>
              </a:ext>
            </a:extLst>
          </p:cNvPr>
          <p:cNvSpPr/>
          <p:nvPr/>
        </p:nvSpPr>
        <p:spPr>
          <a:xfrm>
            <a:off x="6801412" y="2864107"/>
            <a:ext cx="467524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onsolas"/>
              </a:rPr>
              <a:t>#list of square from 1 to 10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[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**2 </a:t>
            </a:r>
            <a:r>
              <a:rPr lang="en-US" sz="1600" b="1" dirty="0">
                <a:solidFill>
                  <a:srgbClr val="00B050"/>
                </a:solidFill>
                <a:latin typeface="Consolas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nsolas"/>
              </a:rPr>
              <a:t>in </a:t>
            </a:r>
            <a:r>
              <a:rPr lang="en-US" sz="1600" dirty="0">
                <a:solidFill>
                  <a:srgbClr val="00B050"/>
                </a:solidFill>
                <a:latin typeface="Consolas"/>
              </a:rPr>
              <a:t>range</a:t>
            </a:r>
            <a:r>
              <a:rPr lang="en-US" sz="1600" dirty="0">
                <a:latin typeface="Consolas"/>
              </a:rPr>
              <a:t>(1,11)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/>
              </a:rPr>
              <a:t>print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5D91F7-D7A0-843B-B55D-928CA6724A89}"/>
              </a:ext>
            </a:extLst>
          </p:cNvPr>
          <p:cNvSpPr/>
          <p:nvPr/>
        </p:nvSpPr>
        <p:spPr>
          <a:xfrm>
            <a:off x="6301419" y="2868758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5" name="Rectangle: Top Corners Rounded 6">
            <a:extLst>
              <a:ext uri="{FF2B5EF4-FFF2-40B4-BE49-F238E27FC236}">
                <a16:creationId xmlns:a16="http://schemas.microsoft.com/office/drawing/2014/main" id="{9F12AD17-0D38-039C-3230-64BB969F45DD}"/>
              </a:ext>
            </a:extLst>
          </p:cNvPr>
          <p:cNvSpPr/>
          <p:nvPr/>
        </p:nvSpPr>
        <p:spPr>
          <a:xfrm>
            <a:off x="6301419" y="2540860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Example2.py</a:t>
            </a:r>
          </a:p>
        </p:txBody>
      </p:sp>
    </p:spTree>
    <p:extLst>
      <p:ext uri="{BB962C8B-B14F-4D97-AF65-F5344CB8AC3E}">
        <p14:creationId xmlns:p14="http://schemas.microsoft.com/office/powerpoint/2010/main" val="166587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animBg="1"/>
      <p:bldP spid="5" grpId="0" animBg="1"/>
      <p:bldP spid="6" grpId="0" animBg="1"/>
      <p:bldP spid="9" grpId="0" animBg="1"/>
      <p:bldP spid="13" grpId="0" uiExpand="1" build="p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B106-D268-0633-B9F3-F266D24C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73BD-18F8-6747-1131-F50F7AAF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D5F74-3C4B-8280-858B-FBCF3A2B0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- 2</a:t>
            </a:r>
          </a:p>
        </p:txBody>
      </p:sp>
    </p:spTree>
    <p:extLst>
      <p:ext uri="{BB962C8B-B14F-4D97-AF65-F5344CB8AC3E}">
        <p14:creationId xmlns:p14="http://schemas.microsoft.com/office/powerpoint/2010/main" val="429193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F7F24-45F4-BD48-B9CD-95AAF4E20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6BB4-C5FF-B1FA-9FFC-C9B84A83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Functions in python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8DBB-E4F6-FC87-3FD6-ADEA92C8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Creating </a:t>
            </a:r>
            <a:r>
              <a:rPr lang="en-IN" dirty="0">
                <a:solidFill>
                  <a:srgbClr val="C00000"/>
                </a:solidFill>
              </a:rPr>
              <a:t>clean repeatable code </a:t>
            </a:r>
            <a:r>
              <a:rPr lang="en-IN" dirty="0"/>
              <a:t>is a key part of becoming an effective programmer.</a:t>
            </a:r>
          </a:p>
          <a:p>
            <a:r>
              <a:rPr lang="en-US" dirty="0"/>
              <a:t>A function is a block of code which only </a:t>
            </a:r>
            <a:r>
              <a:rPr lang="en-US" dirty="0">
                <a:solidFill>
                  <a:srgbClr val="C00000"/>
                </a:solidFill>
              </a:rPr>
              <a:t>runs when it is called</a:t>
            </a:r>
            <a:r>
              <a:rPr lang="en-US" dirty="0"/>
              <a:t>.</a:t>
            </a:r>
          </a:p>
          <a:p>
            <a:r>
              <a:rPr lang="en-US" dirty="0"/>
              <a:t>In Python a function is defined using the </a:t>
            </a:r>
            <a:r>
              <a:rPr lang="en-US" dirty="0">
                <a:solidFill>
                  <a:srgbClr val="C00000"/>
                </a:solidFill>
              </a:rPr>
              <a:t>def</a:t>
            </a:r>
            <a:r>
              <a:rPr lang="en-US" dirty="0"/>
              <a:t> keyword: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9F6A72-4848-8ECB-DA04-978F608E3620}"/>
              </a:ext>
            </a:extLst>
          </p:cNvPr>
          <p:cNvSpPr/>
          <p:nvPr/>
        </p:nvSpPr>
        <p:spPr>
          <a:xfrm>
            <a:off x="537063" y="2701972"/>
            <a:ext cx="615765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function_name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 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    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#code to execute when function is called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1D323E7E-0467-03B9-AE71-6BAE64E6D0E8}"/>
              </a:ext>
            </a:extLst>
          </p:cNvPr>
          <p:cNvSpPr/>
          <p:nvPr/>
        </p:nvSpPr>
        <p:spPr>
          <a:xfrm>
            <a:off x="537063" y="2372788"/>
            <a:ext cx="128618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6" name="Line Callout 1 6">
            <a:extLst>
              <a:ext uri="{FF2B5EF4-FFF2-40B4-BE49-F238E27FC236}">
                <a16:creationId xmlns:a16="http://schemas.microsoft.com/office/drawing/2014/main" id="{F4E0B7F3-D224-1CC0-AE95-C69F0EACBECA}"/>
              </a:ext>
            </a:extLst>
          </p:cNvPr>
          <p:cNvSpPr/>
          <p:nvPr/>
        </p:nvSpPr>
        <p:spPr>
          <a:xfrm>
            <a:off x="5628997" y="2303403"/>
            <a:ext cx="4495800" cy="3985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ends with </a:t>
            </a:r>
            <a:r>
              <a:rPr lang="en-IN">
                <a:solidFill>
                  <a:schemeClr val="tx1"/>
                </a:solidFill>
              </a:rPr>
              <a:t>: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Line Callout 1 7">
            <a:extLst>
              <a:ext uri="{FF2B5EF4-FFF2-40B4-BE49-F238E27FC236}">
                <a16:creationId xmlns:a16="http://schemas.microsoft.com/office/drawing/2014/main" id="{1C0EB0FF-7CE5-3AF8-47E6-4A8D2EE72B57}"/>
              </a:ext>
            </a:extLst>
          </p:cNvPr>
          <p:cNvSpPr/>
          <p:nvPr/>
        </p:nvSpPr>
        <p:spPr>
          <a:xfrm>
            <a:off x="2198916" y="3318833"/>
            <a:ext cx="4495800" cy="4692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Indentation (tab/whitespace) at the beginning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421F33-AE4F-AD4C-3E38-9349D4BA0EF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974453" y="2502688"/>
            <a:ext cx="2654544" cy="37137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CFC801-26BC-B382-0B52-98F0F65668A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27794" y="3134210"/>
            <a:ext cx="1371122" cy="41923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CC83120-7B86-91F8-5E1F-EB4EF452E520}"/>
              </a:ext>
            </a:extLst>
          </p:cNvPr>
          <p:cNvSpPr/>
          <p:nvPr/>
        </p:nvSpPr>
        <p:spPr>
          <a:xfrm>
            <a:off x="1079186" y="4372836"/>
            <a:ext cx="564941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separator() 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    print(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'=============================='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"hello world"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separator()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"from darshan university"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separator()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D7329-001F-7897-F79C-1B31462895BE}"/>
              </a:ext>
            </a:extLst>
          </p:cNvPr>
          <p:cNvSpPr/>
          <p:nvPr/>
        </p:nvSpPr>
        <p:spPr>
          <a:xfrm>
            <a:off x="579193" y="4372836"/>
            <a:ext cx="499993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12" name="Rectangle: Top Corners Rounded 6">
            <a:extLst>
              <a:ext uri="{FF2B5EF4-FFF2-40B4-BE49-F238E27FC236}">
                <a16:creationId xmlns:a16="http://schemas.microsoft.com/office/drawing/2014/main" id="{0F86E6ED-5DA1-51B9-5FBC-0DF18D4BCC4E}"/>
              </a:ext>
            </a:extLst>
          </p:cNvPr>
          <p:cNvSpPr/>
          <p:nvPr/>
        </p:nvSpPr>
        <p:spPr>
          <a:xfrm>
            <a:off x="579193" y="4043652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Functiondemo.py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Line Callout 1 11">
            <a:extLst>
              <a:ext uri="{FF2B5EF4-FFF2-40B4-BE49-F238E27FC236}">
                <a16:creationId xmlns:a16="http://schemas.microsoft.com/office/drawing/2014/main" id="{C81DF3EE-487D-986A-B674-383EA48BF374}"/>
              </a:ext>
            </a:extLst>
          </p:cNvPr>
          <p:cNvSpPr/>
          <p:nvPr/>
        </p:nvSpPr>
        <p:spPr>
          <a:xfrm>
            <a:off x="7247310" y="4060831"/>
            <a:ext cx="4365497" cy="18115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Output :</a:t>
            </a:r>
          </a:p>
          <a:p>
            <a:r>
              <a:rPr lang="en-US" dirty="0">
                <a:solidFill>
                  <a:schemeClr val="tx1"/>
                </a:solidFill>
              </a:rPr>
              <a:t>hello world</a:t>
            </a:r>
          </a:p>
          <a:p>
            <a:r>
              <a:rPr lang="en-US" dirty="0">
                <a:solidFill>
                  <a:schemeClr val="tx1"/>
                </a:solidFill>
              </a:rPr>
              <a:t>==============================</a:t>
            </a:r>
          </a:p>
          <a:p>
            <a:r>
              <a:rPr lang="en-US" dirty="0">
                <a:solidFill>
                  <a:schemeClr val="tx1"/>
                </a:solidFill>
              </a:rPr>
              <a:t>from darshan university</a:t>
            </a:r>
          </a:p>
          <a:p>
            <a:r>
              <a:rPr lang="en-US" dirty="0">
                <a:solidFill>
                  <a:schemeClr val="tx1"/>
                </a:solidFill>
              </a:rPr>
              <a:t>==============================</a:t>
            </a:r>
          </a:p>
          <a:p>
            <a:r>
              <a:rPr lang="en-US" dirty="0" err="1">
                <a:solidFill>
                  <a:schemeClr val="tx1"/>
                </a:solidFill>
              </a:rPr>
              <a:t>rajkot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EE44EF-CA8F-7E06-CB38-B3FD1E9E5584}"/>
              </a:ext>
            </a:extLst>
          </p:cNvPr>
          <p:cNvCxnSpPr>
            <a:cxnSpLocks/>
          </p:cNvCxnSpPr>
          <p:nvPr/>
        </p:nvCxnSpPr>
        <p:spPr>
          <a:xfrm flipV="1">
            <a:off x="4348378" y="4610042"/>
            <a:ext cx="2897956" cy="659962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FFFDDF-1596-79AE-3DC1-8502DF45FA84}"/>
              </a:ext>
            </a:extLst>
          </p:cNvPr>
          <p:cNvCxnSpPr>
            <a:cxnSpLocks/>
          </p:cNvCxnSpPr>
          <p:nvPr/>
        </p:nvCxnSpPr>
        <p:spPr>
          <a:xfrm flipV="1">
            <a:off x="4760259" y="5186546"/>
            <a:ext cx="2468338" cy="52891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D94050-5293-ECE0-BEE7-2891F0CFC18E}"/>
              </a:ext>
            </a:extLst>
          </p:cNvPr>
          <p:cNvCxnSpPr>
            <a:cxnSpLocks/>
          </p:cNvCxnSpPr>
          <p:nvPr/>
        </p:nvCxnSpPr>
        <p:spPr>
          <a:xfrm flipV="1">
            <a:off x="3021106" y="5671346"/>
            <a:ext cx="4225228" cy="54520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  <p:bldP spid="7" grpId="0" animBg="1"/>
      <p:bldP spid="10" grpId="0" build="p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0A7A-46A4-4DED-2E91-4277D76C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0822-F97C-3BD4-8465-CF26AD19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Types of Function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27281-0FE4-9D0C-50A4-E3C742F52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types of functions in Python.</a:t>
            </a:r>
          </a:p>
          <a:p>
            <a:r>
              <a:rPr lang="en-US" dirty="0">
                <a:solidFill>
                  <a:srgbClr val="C00000"/>
                </a:solidFill>
              </a:rPr>
              <a:t>Built-in functions </a:t>
            </a:r>
            <a:r>
              <a:rPr lang="en-US" dirty="0"/>
              <a:t>that are provided as part of Python - input(), print()...</a:t>
            </a:r>
          </a:p>
          <a:p>
            <a:r>
              <a:rPr lang="en-US" dirty="0"/>
              <a:t>Functions that we define ourselves and then we use them.</a:t>
            </a:r>
          </a:p>
          <a:p>
            <a:r>
              <a:rPr lang="en-US" dirty="0"/>
              <a:t>We treat the built-in function names as </a:t>
            </a:r>
            <a:r>
              <a:rPr lang="en-US" dirty="0">
                <a:solidFill>
                  <a:srgbClr val="C00000"/>
                </a:solidFill>
              </a:rPr>
              <a:t>"new" reserved </a:t>
            </a:r>
            <a:r>
              <a:rPr lang="en-US" dirty="0"/>
              <a:t>words (i.e. we avoid them as variable names).</a:t>
            </a:r>
          </a:p>
          <a:p>
            <a:r>
              <a:rPr lang="en-US" dirty="0"/>
              <a:t>In Python a function is some </a:t>
            </a:r>
            <a:r>
              <a:rPr lang="en-US" dirty="0">
                <a:solidFill>
                  <a:srgbClr val="C00000"/>
                </a:solidFill>
              </a:rPr>
              <a:t>reusable code </a:t>
            </a:r>
            <a:r>
              <a:rPr lang="en-US" dirty="0"/>
              <a:t>that takes </a:t>
            </a:r>
            <a:r>
              <a:rPr lang="en-US" dirty="0">
                <a:solidFill>
                  <a:srgbClr val="C00000"/>
                </a:solidFill>
              </a:rPr>
              <a:t>arguments(s)</a:t>
            </a:r>
            <a:r>
              <a:rPr lang="en-US" dirty="0"/>
              <a:t> as input does some computation and </a:t>
            </a:r>
            <a:r>
              <a:rPr lang="en-US" dirty="0">
                <a:solidFill>
                  <a:srgbClr val="C00000"/>
                </a:solidFill>
              </a:rPr>
              <a:t>then returns a result(s).</a:t>
            </a:r>
          </a:p>
          <a:p>
            <a:r>
              <a:rPr lang="en-US" dirty="0"/>
              <a:t>We call/invoke the function by using the function name, parenthesis and arguments in an expression 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11C5AB-FED9-1487-2443-6A6C5CEEF5FA}"/>
              </a:ext>
            </a:extLst>
          </p:cNvPr>
          <p:cNvSpPr/>
          <p:nvPr/>
        </p:nvSpPr>
        <p:spPr>
          <a:xfrm>
            <a:off x="4773816" y="5148887"/>
            <a:ext cx="197624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a = max(</a:t>
            </a:r>
            <a:r>
              <a:rPr lang="en-IN" sz="1600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Menlo" panose="020B0609030804020204" pitchFamily="49" charset="0"/>
              </a:rPr>
              <a:t>90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print(a)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3CE45B-BD2F-44FB-5F7D-8C7A99545E2D}"/>
              </a:ext>
            </a:extLst>
          </p:cNvPr>
          <p:cNvSpPr/>
          <p:nvPr/>
        </p:nvSpPr>
        <p:spPr>
          <a:xfrm>
            <a:off x="4273823" y="5148887"/>
            <a:ext cx="49999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4" name="Rectangle: Top Corners Rounded 6">
            <a:extLst>
              <a:ext uri="{FF2B5EF4-FFF2-40B4-BE49-F238E27FC236}">
                <a16:creationId xmlns:a16="http://schemas.microsoft.com/office/drawing/2014/main" id="{9BE207FC-0605-D500-1533-1A339FAE9642}"/>
              </a:ext>
            </a:extLst>
          </p:cNvPr>
          <p:cNvSpPr/>
          <p:nvPr/>
        </p:nvSpPr>
        <p:spPr>
          <a:xfrm>
            <a:off x="4273823" y="4819703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Functiondemo.py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Line Callout 1 15">
            <a:extLst>
              <a:ext uri="{FF2B5EF4-FFF2-40B4-BE49-F238E27FC236}">
                <a16:creationId xmlns:a16="http://schemas.microsoft.com/office/drawing/2014/main" id="{B49F282E-CCE3-B578-3F24-9DF66BA821F1}"/>
              </a:ext>
            </a:extLst>
          </p:cNvPr>
          <p:cNvSpPr/>
          <p:nvPr/>
        </p:nvSpPr>
        <p:spPr>
          <a:xfrm>
            <a:off x="8375092" y="4732758"/>
            <a:ext cx="1265387" cy="4161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Arguments</a:t>
            </a:r>
          </a:p>
        </p:txBody>
      </p:sp>
      <p:sp>
        <p:nvSpPr>
          <p:cNvPr id="16" name="Line Callout 1 16">
            <a:extLst>
              <a:ext uri="{FF2B5EF4-FFF2-40B4-BE49-F238E27FC236}">
                <a16:creationId xmlns:a16="http://schemas.microsoft.com/office/drawing/2014/main" id="{3C2414BB-41E6-814F-EC39-79AA7D0EBACC}"/>
              </a:ext>
            </a:extLst>
          </p:cNvPr>
          <p:cNvSpPr/>
          <p:nvPr/>
        </p:nvSpPr>
        <p:spPr>
          <a:xfrm>
            <a:off x="2062976" y="4869556"/>
            <a:ext cx="1557467" cy="5847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72BBAE-E047-EA2D-4777-959A34DCBB4E}"/>
              </a:ext>
            </a:extLst>
          </p:cNvPr>
          <p:cNvCxnSpPr>
            <a:cxnSpLocks/>
          </p:cNvCxnSpPr>
          <p:nvPr/>
        </p:nvCxnSpPr>
        <p:spPr>
          <a:xfrm flipV="1">
            <a:off x="6469020" y="4940822"/>
            <a:ext cx="1906072" cy="36030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A8D0C2-0C5F-79E4-74E4-A40CF5F27E1E}"/>
              </a:ext>
            </a:extLst>
          </p:cNvPr>
          <p:cNvCxnSpPr>
            <a:cxnSpLocks/>
            <a:stCxn id="16" idx="3"/>
            <a:endCxn id="14" idx="2"/>
          </p:cNvCxnSpPr>
          <p:nvPr/>
        </p:nvCxnSpPr>
        <p:spPr>
          <a:xfrm flipV="1">
            <a:off x="3620443" y="4984295"/>
            <a:ext cx="653380" cy="17764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27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uiExpand="1" build="p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89206-908F-A80E-062F-859FF5F5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B204-2C53-3459-2E5C-DD2EEB05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A0B1-BCA1-6755-FC8C-352A930E5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</a:t>
            </a:r>
            <a:r>
              <a:rPr lang="en-US" dirty="0">
                <a:solidFill>
                  <a:srgbClr val="C00000"/>
                </a:solidFill>
              </a:rPr>
              <a:t>naming scheme</a:t>
            </a:r>
            <a:r>
              <a:rPr lang="en-US" dirty="0"/>
              <a:t>, and use it </a:t>
            </a:r>
            <a:r>
              <a:rPr lang="en-US" dirty="0">
                <a:solidFill>
                  <a:srgbClr val="C00000"/>
                </a:solidFill>
              </a:rPr>
              <a:t>consistently</a:t>
            </a:r>
            <a:r>
              <a:rPr lang="en-US" dirty="0"/>
              <a:t> (camel case syntax).</a:t>
            </a:r>
          </a:p>
          <a:p>
            <a:r>
              <a:rPr lang="en-US" dirty="0"/>
              <a:t>For all names, avoid </a:t>
            </a:r>
            <a:r>
              <a:rPr lang="en-US" dirty="0">
                <a:solidFill>
                  <a:srgbClr val="C00000"/>
                </a:solidFill>
              </a:rPr>
              <a:t>abbreviations</a:t>
            </a:r>
            <a:r>
              <a:rPr lang="en-US" dirty="0"/>
              <a:t>, unless they are both standardized and widely used. </a:t>
            </a:r>
          </a:p>
          <a:p>
            <a:r>
              <a:rPr lang="en-US" dirty="0"/>
              <a:t>The name should describe the </a:t>
            </a:r>
            <a:r>
              <a:rPr lang="en-US" dirty="0">
                <a:solidFill>
                  <a:srgbClr val="C00000"/>
                </a:solidFill>
              </a:rPr>
              <a:t>data’s meaning </a:t>
            </a:r>
            <a:r>
              <a:rPr lang="en-US" dirty="0"/>
              <a:t>rather than its </a:t>
            </a: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 (e.g., </a:t>
            </a:r>
            <a:r>
              <a:rPr lang="en-US" dirty="0" err="1"/>
              <a:t>amount_due</a:t>
            </a:r>
            <a:r>
              <a:rPr lang="en-US" dirty="0"/>
              <a:t> rather than money), </a:t>
            </a:r>
          </a:p>
          <a:p>
            <a:r>
              <a:rPr lang="en-US" dirty="0"/>
              <a:t>Functions and methods should have names that </a:t>
            </a:r>
            <a:r>
              <a:rPr lang="en-US" dirty="0">
                <a:solidFill>
                  <a:srgbClr val="C00000"/>
                </a:solidFill>
              </a:rPr>
              <a:t>say what they do </a:t>
            </a:r>
            <a:r>
              <a:rPr lang="en-US" dirty="0"/>
              <a:t>or what they return (depending on their emphasis), but never how they do it—since that might change. </a:t>
            </a:r>
          </a:p>
          <a:p>
            <a:r>
              <a:rPr lang="en-IN" dirty="0"/>
              <a:t>All three functions below return the index position of the first occurrence of a name in a list of names, starting from the given starting index and using an algorithm that assumes the list is already sorted.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2A2F2-A6D6-5C25-7501-8801FEAF0AAB}"/>
              </a:ext>
            </a:extLst>
          </p:cNvPr>
          <p:cNvSpPr/>
          <p:nvPr/>
        </p:nvSpPr>
        <p:spPr>
          <a:xfrm>
            <a:off x="1012279" y="4907602"/>
            <a:ext cx="7518404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 find(l, s, </a:t>
            </a:r>
            <a:r>
              <a:rPr lang="en-I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IN" sz="16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): </a:t>
            </a:r>
            <a:r>
              <a:rPr lang="en-IN" sz="1600" dirty="0">
                <a:solidFill>
                  <a:srgbClr val="008000"/>
                </a:solidFill>
                <a:latin typeface="Menlo" panose="020B0609030804020204" pitchFamily="49" charset="0"/>
              </a:rPr>
              <a:t># BAD </a:t>
            </a:r>
            <a:endParaRPr lang="en-I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linear_search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(l, s, </a:t>
            </a:r>
            <a:r>
              <a:rPr lang="en-I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IN" sz="16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): </a:t>
            </a:r>
            <a:r>
              <a:rPr lang="en-IN" sz="1600" dirty="0">
                <a:solidFill>
                  <a:srgbClr val="008000"/>
                </a:solidFill>
                <a:latin typeface="Menlo" panose="020B0609030804020204" pitchFamily="49" charset="0"/>
              </a:rPr>
              <a:t># BAD </a:t>
            </a:r>
            <a:endParaRPr lang="en-I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first_index_of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I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sorted_name_list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, name, start=</a:t>
            </a:r>
            <a:r>
              <a:rPr lang="en-IN" sz="16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): </a:t>
            </a:r>
            <a:r>
              <a:rPr lang="en-IN" sz="1600" dirty="0">
                <a:solidFill>
                  <a:srgbClr val="008000"/>
                </a:solidFill>
                <a:latin typeface="Menlo" panose="020B0609030804020204" pitchFamily="49" charset="0"/>
              </a:rPr>
              <a:t># GOOD</a:t>
            </a:r>
            <a:endParaRPr lang="en-IN" sz="16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548042-EE54-47A8-A0EB-5A8B637A455F}"/>
              </a:ext>
            </a:extLst>
          </p:cNvPr>
          <p:cNvSpPr/>
          <p:nvPr/>
        </p:nvSpPr>
        <p:spPr>
          <a:xfrm>
            <a:off x="512286" y="4907602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75F94F6-48C3-4EF9-5B2B-1C874C04A7E1}"/>
              </a:ext>
            </a:extLst>
          </p:cNvPr>
          <p:cNvSpPr/>
          <p:nvPr/>
        </p:nvSpPr>
        <p:spPr>
          <a:xfrm>
            <a:off x="512286" y="4578418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Functiondemo.py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9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Python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</p:txBody>
      </p:sp>
    </p:spTree>
    <p:extLst>
      <p:ext uri="{BB962C8B-B14F-4D97-AF65-F5344CB8AC3E}">
        <p14:creationId xmlns:p14="http://schemas.microsoft.com/office/powerpoint/2010/main" val="353688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4F03-88C8-44D5-00B9-58BED596C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AF17-5E0B-E3A5-51C6-43D762EE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DOCSTRING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445F5-906A-286A-2BA2-D5805A397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- 3</a:t>
            </a:r>
          </a:p>
        </p:txBody>
      </p:sp>
    </p:spTree>
    <p:extLst>
      <p:ext uri="{BB962C8B-B14F-4D97-AF65-F5344CB8AC3E}">
        <p14:creationId xmlns:p14="http://schemas.microsoft.com/office/powerpoint/2010/main" val="566669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1766F-CC0D-F089-69DE-F9A78063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FF8F-D516-1141-16C3-EEF06980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Function (DOCSTRING &amp; return)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40F5-0E64-4E14-7188-1CEE23623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759308"/>
            <a:ext cx="11929641" cy="5590565"/>
          </a:xfrm>
        </p:spPr>
        <p:txBody>
          <a:bodyPr/>
          <a:lstStyle/>
          <a:p>
            <a:r>
              <a:rPr lang="en-IN" dirty="0"/>
              <a:t>Doc string helps us to define the documentation about the function within the function itself.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None/>
            </a:pPr>
            <a:endParaRPr lang="en-IN" dirty="0"/>
          </a:p>
          <a:p>
            <a:endParaRPr lang="en-IN" b="1" dirty="0"/>
          </a:p>
          <a:p>
            <a:r>
              <a:rPr lang="en-IN" sz="2200" dirty="0"/>
              <a:t>Unlike conventional source code comments, the docstring should describe what the function does, not how.</a:t>
            </a:r>
          </a:p>
          <a:p>
            <a:r>
              <a:rPr lang="en-IN" sz="2200" dirty="0"/>
              <a:t>The docstrings can be accessed using the __doc__ method of the object or using the help function.</a:t>
            </a:r>
          </a:p>
          <a:p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AD5F5-C329-A9E1-F37C-D5ACC7813037}"/>
              </a:ext>
            </a:extLst>
          </p:cNvPr>
          <p:cNvSpPr/>
          <p:nvPr/>
        </p:nvSpPr>
        <p:spPr>
          <a:xfrm>
            <a:off x="583715" y="1501741"/>
            <a:ext cx="5377137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function_name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   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'''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A31515"/>
                </a:solidFill>
                <a:latin typeface="Consolas"/>
              </a:rPr>
              <a:t>        DOCSTRING: explains the function</a:t>
            </a:r>
          </a:p>
          <a:p>
            <a:r>
              <a:rPr lang="en-IN" sz="1600" dirty="0">
                <a:solidFill>
                  <a:srgbClr val="A31515"/>
                </a:solidFill>
                <a:latin typeface="Consolas"/>
              </a:rPr>
              <a:t>	INPUT: explains input</a:t>
            </a:r>
          </a:p>
          <a:p>
            <a:r>
              <a:rPr lang="en-IN" sz="1600" dirty="0">
                <a:solidFill>
                  <a:srgbClr val="A31515"/>
                </a:solidFill>
                <a:latin typeface="Consolas"/>
              </a:rPr>
              <a:t>	OUTPUT: explains output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A31515"/>
                </a:solidFill>
                <a:latin typeface="Consolas"/>
              </a:rPr>
              <a:t>    '''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    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#code to execute when function is called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35A58E7D-2443-CFCB-4DE2-D3F24C354FC6}"/>
              </a:ext>
            </a:extLst>
          </p:cNvPr>
          <p:cNvSpPr/>
          <p:nvPr/>
        </p:nvSpPr>
        <p:spPr>
          <a:xfrm>
            <a:off x="583716" y="1172557"/>
            <a:ext cx="1286181" cy="34937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6" name="Line Callout 1 19">
            <a:extLst>
              <a:ext uri="{FF2B5EF4-FFF2-40B4-BE49-F238E27FC236}">
                <a16:creationId xmlns:a16="http://schemas.microsoft.com/office/drawing/2014/main" id="{AF80B8C3-FD03-A37D-5282-D1236F2613CF}"/>
              </a:ext>
            </a:extLst>
          </p:cNvPr>
          <p:cNvSpPr/>
          <p:nvPr/>
        </p:nvSpPr>
        <p:spPr>
          <a:xfrm>
            <a:off x="5675650" y="1286260"/>
            <a:ext cx="4495800" cy="4706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Enclosed within triple quotes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74202D-A8CE-3DF1-1834-A2BD6A41196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447861" y="1521582"/>
            <a:ext cx="3227789" cy="43404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3C3543A-D51E-C780-57B0-3CA0648BBB9B}"/>
              </a:ext>
            </a:extLst>
          </p:cNvPr>
          <p:cNvSpPr/>
          <p:nvPr/>
        </p:nvSpPr>
        <p:spPr>
          <a:xfrm>
            <a:off x="1073402" y="5277339"/>
            <a:ext cx="28911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 __doc__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5CD416-42B7-27F8-FC41-2795F96620FC}"/>
              </a:ext>
            </a:extLst>
          </p:cNvPr>
          <p:cNvSpPr/>
          <p:nvPr/>
        </p:nvSpPr>
        <p:spPr>
          <a:xfrm>
            <a:off x="585084" y="5287443"/>
            <a:ext cx="49999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23" name="Rectangle: Top Corners Rounded 6">
            <a:extLst>
              <a:ext uri="{FF2B5EF4-FFF2-40B4-BE49-F238E27FC236}">
                <a16:creationId xmlns:a16="http://schemas.microsoft.com/office/drawing/2014/main" id="{F955814B-F356-E43C-5415-D8E63867B701}"/>
              </a:ext>
            </a:extLst>
          </p:cNvPr>
          <p:cNvSpPr/>
          <p:nvPr/>
        </p:nvSpPr>
        <p:spPr>
          <a:xfrm>
            <a:off x="573409" y="4950300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Help.py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Line Callout 1 19">
            <a:extLst>
              <a:ext uri="{FF2B5EF4-FFF2-40B4-BE49-F238E27FC236}">
                <a16:creationId xmlns:a16="http://schemas.microsoft.com/office/drawing/2014/main" id="{0D0A03C9-FD06-6AAB-D6D1-CD9E593040DE}"/>
              </a:ext>
            </a:extLst>
          </p:cNvPr>
          <p:cNvSpPr/>
          <p:nvPr/>
        </p:nvSpPr>
        <p:spPr>
          <a:xfrm>
            <a:off x="4077477" y="4594147"/>
            <a:ext cx="7541114" cy="5282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Output : </a:t>
            </a:r>
            <a:r>
              <a:rPr lang="en-US" dirty="0">
                <a:solidFill>
                  <a:schemeClr val="tx1"/>
                </a:solidFill>
              </a:rPr>
              <a:t>'\n        DOCSTRING: explains the function\n        INPUT: explains input\n        OUTPUT: explains output\n    '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C2AA4C-22D3-E4E7-9EE9-DC1974048AF9}"/>
              </a:ext>
            </a:extLst>
          </p:cNvPr>
          <p:cNvSpPr/>
          <p:nvPr/>
        </p:nvSpPr>
        <p:spPr>
          <a:xfrm>
            <a:off x="1073402" y="5798914"/>
            <a:ext cx="289113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help(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I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2EACE8-E73E-1606-FD44-3C2C4AA850E8}"/>
              </a:ext>
            </a:extLst>
          </p:cNvPr>
          <p:cNvSpPr/>
          <p:nvPr/>
        </p:nvSpPr>
        <p:spPr>
          <a:xfrm>
            <a:off x="585084" y="5796712"/>
            <a:ext cx="49999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D22892-CF78-1CC2-44FF-4BB81ADFE71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786278" y="4858260"/>
            <a:ext cx="291199" cy="63468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Line Callout 1 19">
            <a:extLst>
              <a:ext uri="{FF2B5EF4-FFF2-40B4-BE49-F238E27FC236}">
                <a16:creationId xmlns:a16="http://schemas.microsoft.com/office/drawing/2014/main" id="{5F46F942-4A3A-43E7-5242-66C3774CBB93}"/>
              </a:ext>
            </a:extLst>
          </p:cNvPr>
          <p:cNvSpPr/>
          <p:nvPr/>
        </p:nvSpPr>
        <p:spPr>
          <a:xfrm>
            <a:off x="4061756" y="5147609"/>
            <a:ext cx="6109694" cy="14301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Output : </a:t>
            </a:r>
            <a:r>
              <a:rPr lang="en-US" dirty="0">
                <a:solidFill>
                  <a:schemeClr val="tx1"/>
                </a:solidFill>
              </a:rPr>
              <a:t>Help on function </a:t>
            </a:r>
            <a:r>
              <a:rPr lang="en-US" dirty="0" err="1">
                <a:solidFill>
                  <a:schemeClr val="tx1"/>
                </a:solidFill>
              </a:rPr>
              <a:t>function_name</a:t>
            </a:r>
            <a:r>
              <a:rPr lang="en-US" dirty="0">
                <a:solidFill>
                  <a:schemeClr val="tx1"/>
                </a:solidFill>
              </a:rPr>
              <a:t> in module __main__:</a:t>
            </a:r>
          </a:p>
          <a:p>
            <a:r>
              <a:rPr lang="en-US" dirty="0" err="1">
                <a:solidFill>
                  <a:schemeClr val="tx1"/>
                </a:solidFill>
              </a:rPr>
              <a:t>function_name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    DOCSTRING: explains the function</a:t>
            </a:r>
          </a:p>
          <a:p>
            <a:r>
              <a:rPr lang="en-US" dirty="0">
                <a:solidFill>
                  <a:schemeClr val="tx1"/>
                </a:solidFill>
              </a:rPr>
              <a:t>    INPUT: explains input</a:t>
            </a:r>
          </a:p>
          <a:p>
            <a:r>
              <a:rPr lang="en-US" dirty="0">
                <a:solidFill>
                  <a:schemeClr val="tx1"/>
                </a:solidFill>
              </a:rPr>
              <a:t>    OUTPUT: explains output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2A9D8B-1D7A-774F-180E-5813C221F14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529754" y="5862659"/>
            <a:ext cx="532002" cy="14967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21" grpId="0" uiExpand="1" build="p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70357-D8E8-B9DA-6AFD-F007C0789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C7A2-900F-AF96-9617-2EA05AD0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C09C7-97C2-4868-DCC6-151E9F7B6B42}"/>
              </a:ext>
            </a:extLst>
          </p:cNvPr>
          <p:cNvSpPr/>
          <p:nvPr/>
        </p:nvSpPr>
        <p:spPr>
          <a:xfrm>
            <a:off x="1053546" y="1359107"/>
            <a:ext cx="8068969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def </a:t>
            </a:r>
            <a:r>
              <a:rPr lang="en-US" dirty="0" err="1">
                <a:latin typeface="Consolas"/>
              </a:rPr>
              <a:t>add_binary</a:t>
            </a:r>
            <a:r>
              <a:rPr lang="en-US" dirty="0">
                <a:latin typeface="Consolas"/>
              </a:rPr>
              <a:t>(a, b):</a:t>
            </a:r>
          </a:p>
          <a:p>
            <a:r>
              <a:rPr lang="en-US" dirty="0">
                <a:latin typeface="Consolas"/>
              </a:rPr>
              <a:t>   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'''</a:t>
            </a:r>
          </a:p>
          <a:p>
            <a:r>
              <a:rPr lang="en-US" dirty="0">
                <a:solidFill>
                  <a:srgbClr val="A31515"/>
                </a:solidFill>
                <a:latin typeface="Consolas"/>
              </a:rPr>
              <a:t>     Returns the sum of two decimal numbers in binary digits.</a:t>
            </a:r>
          </a:p>
          <a:p>
            <a:endParaRPr lang="en-US" dirty="0">
              <a:latin typeface="Consolas"/>
            </a:endParaRPr>
          </a:p>
          <a:p>
            <a:r>
              <a:rPr lang="en-US" dirty="0">
                <a:latin typeface="Consolas"/>
              </a:rPr>
              <a:t>    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Parameters:</a:t>
            </a:r>
          </a:p>
          <a:p>
            <a:r>
              <a:rPr lang="en-US" dirty="0">
                <a:solidFill>
                  <a:srgbClr val="A31515"/>
                </a:solidFill>
                <a:latin typeface="Consolas"/>
              </a:rPr>
              <a:t>	a (int): A decimal integer</a:t>
            </a:r>
          </a:p>
          <a:p>
            <a:r>
              <a:rPr lang="en-US" dirty="0">
                <a:solidFill>
                  <a:srgbClr val="A31515"/>
                </a:solidFill>
                <a:latin typeface="Consolas"/>
              </a:rPr>
              <a:t>	b (int): Another decimal integer</a:t>
            </a:r>
          </a:p>
          <a:p>
            <a:endParaRPr lang="en-US" dirty="0">
              <a:solidFill>
                <a:srgbClr val="A31515"/>
              </a:solidFill>
              <a:latin typeface="Consolas"/>
            </a:endParaRPr>
          </a:p>
          <a:p>
            <a:r>
              <a:rPr lang="en-US" dirty="0">
                <a:solidFill>
                  <a:srgbClr val="A31515"/>
                </a:solidFill>
                <a:latin typeface="Consolas"/>
              </a:rPr>
              <a:t>     Returns:</a:t>
            </a:r>
          </a:p>
          <a:p>
            <a:r>
              <a:rPr lang="en-US" dirty="0">
                <a:solidFill>
                  <a:srgbClr val="A31515"/>
                </a:solidFill>
                <a:latin typeface="Consolas"/>
              </a:rPr>
              <a:t>	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binary_sum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 (str): Binary string of the sum of a and b</a:t>
            </a:r>
          </a:p>
          <a:p>
            <a:r>
              <a:rPr lang="en-US" dirty="0">
                <a:solidFill>
                  <a:srgbClr val="A31515"/>
                </a:solidFill>
                <a:latin typeface="Consolas"/>
              </a:rPr>
              <a:t>    '''</a:t>
            </a:r>
          </a:p>
          <a:p>
            <a:r>
              <a:rPr lang="en-US" dirty="0">
                <a:latin typeface="Consolas"/>
              </a:rPr>
              <a:t>    </a:t>
            </a:r>
            <a:r>
              <a:rPr lang="en-US" dirty="0" err="1">
                <a:latin typeface="Consolas"/>
              </a:rPr>
              <a:t>binary_sum</a:t>
            </a:r>
            <a:r>
              <a:rPr lang="en-US" dirty="0">
                <a:latin typeface="Consolas"/>
              </a:rPr>
              <a:t> = bin(</a:t>
            </a:r>
            <a:r>
              <a:rPr lang="en-US" dirty="0" err="1">
                <a:latin typeface="Consolas"/>
              </a:rPr>
              <a:t>a+b</a:t>
            </a:r>
            <a:r>
              <a:rPr lang="en-US" dirty="0">
                <a:latin typeface="Consolas"/>
              </a:rPr>
              <a:t>)[2:]</a:t>
            </a:r>
          </a:p>
          <a:p>
            <a:r>
              <a:rPr lang="en-US" dirty="0">
                <a:latin typeface="Consolas"/>
              </a:rPr>
              <a:t>    return </a:t>
            </a:r>
            <a:r>
              <a:rPr lang="en-US" dirty="0" err="1">
                <a:latin typeface="Consolas"/>
              </a:rPr>
              <a:t>binary_sum</a:t>
            </a:r>
            <a:endParaRPr lang="en-US" dirty="0">
              <a:latin typeface="Consolas"/>
            </a:endParaRPr>
          </a:p>
          <a:p>
            <a:endParaRPr lang="en-US" dirty="0">
              <a:latin typeface="Consolas"/>
            </a:endParaRPr>
          </a:p>
          <a:p>
            <a:endParaRPr lang="en-US" dirty="0">
              <a:latin typeface="Consolas"/>
            </a:endParaRPr>
          </a:p>
          <a:p>
            <a:r>
              <a:rPr lang="en-US" dirty="0">
                <a:latin typeface="Consolas"/>
              </a:rPr>
              <a:t>print(</a:t>
            </a:r>
            <a:r>
              <a:rPr lang="en-US" dirty="0" err="1">
                <a:latin typeface="Consolas"/>
              </a:rPr>
              <a:t>add_binary.__doc</a:t>
            </a:r>
            <a:r>
              <a:rPr lang="en-US" dirty="0">
                <a:latin typeface="Consolas"/>
              </a:rPr>
              <a:t>__)</a:t>
            </a: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D80259DE-8C12-B394-AACB-B149A61E02AD}"/>
              </a:ext>
            </a:extLst>
          </p:cNvPr>
          <p:cNvSpPr/>
          <p:nvPr/>
        </p:nvSpPr>
        <p:spPr>
          <a:xfrm>
            <a:off x="410456" y="1029923"/>
            <a:ext cx="128618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add_bin.py</a:t>
            </a:r>
          </a:p>
        </p:txBody>
      </p:sp>
      <p:sp>
        <p:nvSpPr>
          <p:cNvPr id="6" name="Line Callout 1 19">
            <a:extLst>
              <a:ext uri="{FF2B5EF4-FFF2-40B4-BE49-F238E27FC236}">
                <a16:creationId xmlns:a16="http://schemas.microsoft.com/office/drawing/2014/main" id="{090FF104-D5BB-0CA9-85A0-A12FC7FEC996}"/>
              </a:ext>
            </a:extLst>
          </p:cNvPr>
          <p:cNvSpPr/>
          <p:nvPr/>
        </p:nvSpPr>
        <p:spPr>
          <a:xfrm>
            <a:off x="8846709" y="1694884"/>
            <a:ext cx="2974808" cy="38320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</a:rPr>
              <a:t>Output :</a:t>
            </a:r>
          </a:p>
          <a:p>
            <a:r>
              <a:rPr lang="en-US" dirty="0">
                <a:solidFill>
                  <a:schemeClr val="tx1"/>
                </a:solidFill>
              </a:rPr>
              <a:t>Returns the sum of two decimal numbers in binary digits. </a:t>
            </a:r>
          </a:p>
          <a:p>
            <a:r>
              <a:rPr lang="en-US" dirty="0">
                <a:solidFill>
                  <a:schemeClr val="tx1"/>
                </a:solidFill>
              </a:rPr>
              <a:t>Parameters: </a:t>
            </a:r>
          </a:p>
          <a:p>
            <a:r>
              <a:rPr lang="en-US" dirty="0">
                <a:solidFill>
                  <a:schemeClr val="tx1"/>
                </a:solidFill>
              </a:rPr>
              <a:t>     a (int): A decimal integer </a:t>
            </a:r>
          </a:p>
          <a:p>
            <a:r>
              <a:rPr lang="en-US" dirty="0">
                <a:solidFill>
                  <a:schemeClr val="tx1"/>
                </a:solidFill>
              </a:rPr>
              <a:t>     b (int): Another decimal     integer </a:t>
            </a:r>
          </a:p>
          <a:p>
            <a:r>
              <a:rPr lang="en-US" dirty="0">
                <a:solidFill>
                  <a:schemeClr val="tx1"/>
                </a:solidFill>
              </a:rPr>
              <a:t>Returns: 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chemeClr val="tx1"/>
                </a:solidFill>
              </a:rPr>
              <a:t>binary_sum</a:t>
            </a:r>
            <a:r>
              <a:rPr lang="en-US" dirty="0">
                <a:solidFill>
                  <a:schemeClr val="tx1"/>
                </a:solidFill>
              </a:rPr>
              <a:t> (str): Binary   string of the sum of a and b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2AA6E-FBC5-E9C8-4B7B-9C9176A3839C}"/>
              </a:ext>
            </a:extLst>
          </p:cNvPr>
          <p:cNvSpPr/>
          <p:nvPr/>
        </p:nvSpPr>
        <p:spPr>
          <a:xfrm>
            <a:off x="410456" y="1359107"/>
            <a:ext cx="680754" cy="4524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68DB89-7484-D5E0-5FA1-E28E758A2739}"/>
              </a:ext>
            </a:extLst>
          </p:cNvPr>
          <p:cNvCxnSpPr>
            <a:cxnSpLocks/>
          </p:cNvCxnSpPr>
          <p:nvPr/>
        </p:nvCxnSpPr>
        <p:spPr>
          <a:xfrm flipV="1">
            <a:off x="4380811" y="4319070"/>
            <a:ext cx="4465898" cy="132924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9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7AA74-1F67-8541-FAF8-B48098F94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4A7B-CA56-785D-C51B-4D34E14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74D3-D9CF-43B6-76C8-649924F3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Four kinds of functions can be created in Python: </a:t>
            </a:r>
            <a:r>
              <a:rPr lang="en-IN" dirty="0">
                <a:solidFill>
                  <a:srgbClr val="C00000"/>
                </a:solidFill>
              </a:rPr>
              <a:t>global functions, local functions, lambda functions and methods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rgbClr val="C00000"/>
                </a:solidFill>
              </a:rPr>
              <a:t>Global function </a:t>
            </a:r>
          </a:p>
          <a:p>
            <a:pPr lvl="1"/>
            <a:r>
              <a:rPr lang="en-IN" dirty="0"/>
              <a:t>Global objects (including functions) are </a:t>
            </a:r>
            <a:r>
              <a:rPr lang="en-IN" dirty="0">
                <a:solidFill>
                  <a:srgbClr val="C00000"/>
                </a:solidFill>
              </a:rPr>
              <a:t>accessible to any code in the same module </a:t>
            </a:r>
            <a:r>
              <a:rPr lang="en-IN" dirty="0"/>
              <a:t>(i.e., the same .</a:t>
            </a:r>
            <a:r>
              <a:rPr lang="en-IN" dirty="0" err="1"/>
              <a:t>py</a:t>
            </a:r>
            <a:r>
              <a:rPr lang="en-IN" dirty="0"/>
              <a:t> file) in which the object is created. </a:t>
            </a:r>
          </a:p>
          <a:p>
            <a:r>
              <a:rPr lang="en-IN" dirty="0">
                <a:solidFill>
                  <a:srgbClr val="C00000"/>
                </a:solidFill>
              </a:rPr>
              <a:t>Local functions </a:t>
            </a:r>
          </a:p>
          <a:p>
            <a:pPr lvl="1"/>
            <a:r>
              <a:rPr lang="en-IN" dirty="0"/>
              <a:t>(also called </a:t>
            </a:r>
            <a:r>
              <a:rPr lang="en-IN" dirty="0">
                <a:solidFill>
                  <a:srgbClr val="C00000"/>
                </a:solidFill>
              </a:rPr>
              <a:t>nested functions</a:t>
            </a:r>
            <a:r>
              <a:rPr lang="en-IN" dirty="0"/>
              <a:t>) are functions that are </a:t>
            </a:r>
            <a:r>
              <a:rPr lang="en-IN" dirty="0">
                <a:solidFill>
                  <a:srgbClr val="C00000"/>
                </a:solidFill>
              </a:rPr>
              <a:t>defined inside </a:t>
            </a:r>
            <a:r>
              <a:rPr lang="en-IN" dirty="0"/>
              <a:t>other functions. These functions are visible only to the function where they are defined;</a:t>
            </a:r>
          </a:p>
          <a:p>
            <a:pPr lvl="1"/>
            <a:r>
              <a:rPr lang="en-IN" dirty="0"/>
              <a:t>They are especially useful for </a:t>
            </a:r>
            <a:r>
              <a:rPr lang="en-IN" dirty="0">
                <a:solidFill>
                  <a:srgbClr val="C00000"/>
                </a:solidFill>
              </a:rPr>
              <a:t>creating small helper </a:t>
            </a:r>
            <a:r>
              <a:rPr lang="en-IN" dirty="0"/>
              <a:t>functions that have no use elsewhere. </a:t>
            </a:r>
          </a:p>
          <a:p>
            <a:r>
              <a:rPr lang="en-IN" dirty="0">
                <a:solidFill>
                  <a:srgbClr val="C00000"/>
                </a:solidFill>
              </a:rPr>
              <a:t>Lambda functions</a:t>
            </a:r>
          </a:p>
          <a:p>
            <a:pPr lvl="1"/>
            <a:r>
              <a:rPr lang="en-IN" dirty="0"/>
              <a:t>Lambda functions are expressions, so they can be created at their point of use; </a:t>
            </a:r>
          </a:p>
          <a:p>
            <a:pPr lvl="1"/>
            <a:r>
              <a:rPr lang="en-IN" dirty="0"/>
              <a:t>however, they are much more limited than normal functions. </a:t>
            </a:r>
          </a:p>
          <a:p>
            <a:r>
              <a:rPr lang="en-IN" dirty="0">
                <a:solidFill>
                  <a:srgbClr val="C00000"/>
                </a:solidFill>
              </a:rPr>
              <a:t>Methods </a:t>
            </a:r>
          </a:p>
          <a:p>
            <a:pPr lvl="1"/>
            <a:r>
              <a:rPr lang="en-IN" i="1" dirty="0"/>
              <a:t>Methods </a:t>
            </a:r>
            <a:r>
              <a:rPr lang="en-IN" dirty="0"/>
              <a:t>are functions that are associated with a particular </a:t>
            </a:r>
            <a:r>
              <a:rPr lang="en-IN" dirty="0">
                <a:solidFill>
                  <a:srgbClr val="C00000"/>
                </a:solidFill>
              </a:rPr>
              <a:t>data type </a:t>
            </a:r>
            <a:r>
              <a:rPr lang="en-IN" dirty="0"/>
              <a:t>and can be used only in conjunction with the data type (in object-oriented programming).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90873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D1A65-7202-E70E-589B-1E92A7F0D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8722-F68C-342A-79E8-CC3525C9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FDD4A-E194-B580-950D-A06FE938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WAP to count simple interest using function.</a:t>
            </a:r>
          </a:p>
          <a:p>
            <a:r>
              <a:rPr lang="en-US" dirty="0"/>
              <a:t>WAP to find maximum number from given two numbers using function.</a:t>
            </a:r>
          </a:p>
          <a:p>
            <a:r>
              <a:rPr lang="en-US" dirty="0"/>
              <a:t>WAP that defines a function exchange to interchange the values of two variables, say x and y.</a:t>
            </a:r>
          </a:p>
        </p:txBody>
      </p:sp>
    </p:spTree>
    <p:extLst>
      <p:ext uri="{BB962C8B-B14F-4D97-AF65-F5344CB8AC3E}">
        <p14:creationId xmlns:p14="http://schemas.microsoft.com/office/powerpoint/2010/main" val="2918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AF0C0-6F88-707E-754B-C37ED6CF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DAC2-9D34-300E-FD74-6143F10F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Function types of argument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BE529-BE57-D052-D983-6A3A4F8C9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- 4</a:t>
            </a:r>
          </a:p>
        </p:txBody>
      </p:sp>
    </p:spTree>
    <p:extLst>
      <p:ext uri="{BB962C8B-B14F-4D97-AF65-F5344CB8AC3E}">
        <p14:creationId xmlns:p14="http://schemas.microsoft.com/office/powerpoint/2010/main" val="3988497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D1500-9903-4CF6-8BFC-F855F9A2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2E1A-CFC5-CD6A-FD19-1F71FAA9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Function Arguments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DB57D-91CC-4184-3499-E7EFEA14C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function by using the following types of formal arguments:</a:t>
            </a:r>
          </a:p>
          <a:p>
            <a:pPr lvl="1"/>
            <a:r>
              <a:rPr lang="en-US" sz="2200" dirty="0"/>
              <a:t>Required arguments</a:t>
            </a:r>
          </a:p>
          <a:p>
            <a:pPr lvl="1"/>
            <a:r>
              <a:rPr lang="en-US" sz="2200" dirty="0"/>
              <a:t>Keyword arguments</a:t>
            </a:r>
          </a:p>
          <a:p>
            <a:pPr lvl="1"/>
            <a:r>
              <a:rPr lang="en-US" sz="2200" dirty="0"/>
              <a:t>Default arguments</a:t>
            </a:r>
          </a:p>
          <a:p>
            <a:pPr lvl="1"/>
            <a:r>
              <a:rPr lang="en-US" sz="2200" dirty="0"/>
              <a:t>Variable-length arguments</a:t>
            </a:r>
          </a:p>
          <a:p>
            <a:r>
              <a:rPr lang="en-US" dirty="0">
                <a:solidFill>
                  <a:srgbClr val="C00000"/>
                </a:solidFill>
              </a:rPr>
              <a:t>Required arguments</a:t>
            </a:r>
          </a:p>
          <a:p>
            <a:pPr lvl="1"/>
            <a:r>
              <a:rPr lang="en-US" sz="2200" dirty="0"/>
              <a:t>Required arguments are the arguments passed to a function in </a:t>
            </a:r>
            <a:r>
              <a:rPr lang="en-US" sz="2200" dirty="0">
                <a:solidFill>
                  <a:srgbClr val="C00000"/>
                </a:solidFill>
              </a:rPr>
              <a:t>correct positional</a:t>
            </a:r>
            <a:r>
              <a:rPr lang="en-US" sz="2200" dirty="0"/>
              <a:t> order. </a:t>
            </a:r>
          </a:p>
          <a:p>
            <a:pPr lvl="1"/>
            <a:r>
              <a:rPr lang="en-US" sz="2200" dirty="0"/>
              <a:t>During a function call, values passed through arguments should be in the </a:t>
            </a:r>
            <a:r>
              <a:rPr lang="en-US" sz="2200" dirty="0">
                <a:solidFill>
                  <a:srgbClr val="C00000"/>
                </a:solidFill>
              </a:rPr>
              <a:t>order of parameters </a:t>
            </a:r>
            <a:r>
              <a:rPr lang="en-US" sz="2200" dirty="0"/>
              <a:t>in the function definition.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A7352-DC75-3B02-8D12-E6460A28F8CE}"/>
              </a:ext>
            </a:extLst>
          </p:cNvPr>
          <p:cNvSpPr/>
          <p:nvPr/>
        </p:nvSpPr>
        <p:spPr>
          <a:xfrm>
            <a:off x="1366615" y="4795189"/>
            <a:ext cx="400576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(n1,n2):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= 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n1+n2)</a:t>
            </a:r>
          </a:p>
          <a:p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78F5D0-9174-C347-7909-F335F0442F52}"/>
              </a:ext>
            </a:extLst>
          </p:cNvPr>
          <p:cNvSpPr/>
          <p:nvPr/>
        </p:nvSpPr>
        <p:spPr>
          <a:xfrm>
            <a:off x="866622" y="4795189"/>
            <a:ext cx="49999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57887B4C-1649-EE79-2CF5-D3BADD9E45A5}"/>
              </a:ext>
            </a:extLst>
          </p:cNvPr>
          <p:cNvSpPr/>
          <p:nvPr/>
        </p:nvSpPr>
        <p:spPr>
          <a:xfrm>
            <a:off x="866622" y="4466005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166ABB-A14E-FB90-50DB-AC31B34FC375}"/>
              </a:ext>
            </a:extLst>
          </p:cNvPr>
          <p:cNvSpPr/>
          <p:nvPr/>
        </p:nvSpPr>
        <p:spPr>
          <a:xfrm>
            <a:off x="5958342" y="4791707"/>
            <a:ext cx="2080995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Sum =  5</a:t>
            </a:r>
          </a:p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Sum =  8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6EAEC85C-705B-E639-37C2-7015468FD60D}"/>
              </a:ext>
            </a:extLst>
          </p:cNvPr>
          <p:cNvSpPr/>
          <p:nvPr/>
        </p:nvSpPr>
        <p:spPr>
          <a:xfrm>
            <a:off x="5958342" y="4466005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7375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271B-61F1-90DE-EB9F-1C621BC1D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38B3-BBAB-5836-CCC5-A47016D6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Function Arguments(</a:t>
            </a:r>
            <a:r>
              <a:rPr lang="en-IN" sz="3600" dirty="0"/>
              <a:t>cont.)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8CE9-B635-1E5B-67A4-D787ED15E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Keyword arguments</a:t>
            </a:r>
          </a:p>
          <a:p>
            <a:pPr lvl="1"/>
            <a:r>
              <a:rPr lang="en-US" sz="2200" dirty="0"/>
              <a:t>When you use keyword arguments in a function call, the caller identifies the arguments by the </a:t>
            </a:r>
            <a:r>
              <a:rPr lang="en-US" sz="2200" dirty="0">
                <a:solidFill>
                  <a:srgbClr val="C00000"/>
                </a:solidFill>
              </a:rPr>
              <a:t>parameter name.</a:t>
            </a:r>
          </a:p>
          <a:p>
            <a:pPr lvl="1"/>
            <a:r>
              <a:rPr lang="en-US" sz="2200" dirty="0"/>
              <a:t>This allows you to </a:t>
            </a:r>
            <a:r>
              <a:rPr lang="en-US" sz="2200" dirty="0">
                <a:solidFill>
                  <a:srgbClr val="C00000"/>
                </a:solidFill>
              </a:rPr>
              <a:t>skip arguments or place them out of order</a:t>
            </a:r>
            <a:r>
              <a:rPr lang="en-US" sz="2200" dirty="0"/>
              <a:t> because the Python interpreter is able to use the keywords provided to match the values with parameters.</a:t>
            </a:r>
          </a:p>
          <a:p>
            <a:pPr lvl="1"/>
            <a:r>
              <a:rPr lang="en-US" sz="2200" dirty="0"/>
              <a:t>Functions can also be called using keyword arguments of the form </a:t>
            </a:r>
            <a:r>
              <a:rPr lang="en-US" sz="2200" dirty="0" err="1">
                <a:solidFill>
                  <a:srgbClr val="C00000"/>
                </a:solidFill>
              </a:rPr>
              <a:t>kwarg</a:t>
            </a:r>
            <a:r>
              <a:rPr lang="en-US" sz="2200" dirty="0">
                <a:solidFill>
                  <a:srgbClr val="C00000"/>
                </a:solidFill>
              </a:rPr>
              <a:t>=value</a:t>
            </a:r>
          </a:p>
          <a:p>
            <a:pPr lvl="1"/>
            <a:r>
              <a:rPr lang="en-US" sz="2200" dirty="0"/>
              <a:t>During a function call, values passed through arguments need not be in the </a:t>
            </a:r>
            <a:r>
              <a:rPr lang="en-US" sz="2200" dirty="0">
                <a:solidFill>
                  <a:schemeClr val="accent6"/>
                </a:solidFill>
              </a:rPr>
              <a:t>order of parameters </a:t>
            </a:r>
            <a:r>
              <a:rPr lang="en-US" sz="2200" dirty="0"/>
              <a:t>in the function definition. This can be achieved by keyword arguments.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B0A5A-5F6E-130A-F509-6C4D02530280}"/>
              </a:ext>
            </a:extLst>
          </p:cNvPr>
          <p:cNvSpPr/>
          <p:nvPr/>
        </p:nvSpPr>
        <p:spPr>
          <a:xfrm>
            <a:off x="1555046" y="4321502"/>
            <a:ext cx="614680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subtract_number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(n1,n2):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"Subtraction = 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n1-n2)</a:t>
            </a:r>
          </a:p>
          <a:p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subtract_number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subtract_number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(n2=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,n1=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 Arguments 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BBE37-64C9-A680-D97E-3F21146B236E}"/>
              </a:ext>
            </a:extLst>
          </p:cNvPr>
          <p:cNvSpPr/>
          <p:nvPr/>
        </p:nvSpPr>
        <p:spPr>
          <a:xfrm>
            <a:off x="1055054" y="4321502"/>
            <a:ext cx="49999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FFBD1D72-05E3-B64D-6166-D5B47A00A14A}"/>
              </a:ext>
            </a:extLst>
          </p:cNvPr>
          <p:cNvSpPr/>
          <p:nvPr/>
        </p:nvSpPr>
        <p:spPr>
          <a:xfrm>
            <a:off x="1055054" y="3992318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805B06-01B8-5F22-7319-06FC6187BB3E}"/>
              </a:ext>
            </a:extLst>
          </p:cNvPr>
          <p:cNvSpPr/>
          <p:nvPr/>
        </p:nvSpPr>
        <p:spPr>
          <a:xfrm>
            <a:off x="8042482" y="4279160"/>
            <a:ext cx="243602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Subtraction =  10</a:t>
            </a:r>
          </a:p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Subtraction =  -10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5243D5C1-D30F-6239-EDAF-7A78D75A82C8}"/>
              </a:ext>
            </a:extLst>
          </p:cNvPr>
          <p:cNvSpPr/>
          <p:nvPr/>
        </p:nvSpPr>
        <p:spPr>
          <a:xfrm>
            <a:off x="8042482" y="3953458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4708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7656D-39DC-65B8-E13E-89A9172C1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783B-6CC1-1042-D0A6-BD9E2464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Function Arguments(</a:t>
            </a:r>
            <a:r>
              <a:rPr lang="en-IN" sz="3600" dirty="0"/>
              <a:t>cont.)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EFD82-DBFF-6F9D-21E5-6B08CD773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Default arguments</a:t>
            </a:r>
          </a:p>
          <a:p>
            <a:pPr lvl="1"/>
            <a:r>
              <a:rPr lang="en-US" sz="2200" dirty="0"/>
              <a:t>A default argument is an argument that </a:t>
            </a:r>
            <a:r>
              <a:rPr lang="en-US" sz="2200" dirty="0">
                <a:solidFill>
                  <a:srgbClr val="C00000"/>
                </a:solidFill>
              </a:rPr>
              <a:t>assumes a default value </a:t>
            </a:r>
            <a:r>
              <a:rPr lang="en-US" sz="2200" dirty="0"/>
              <a:t>if a value is not provided in the function call for that argument.</a:t>
            </a:r>
          </a:p>
          <a:p>
            <a:pPr lvl="1"/>
            <a:r>
              <a:rPr lang="en-US" sz="2200" dirty="0"/>
              <a:t>Default arguments are values that are provided while </a:t>
            </a:r>
            <a:r>
              <a:rPr lang="en-US" sz="2200" dirty="0">
                <a:solidFill>
                  <a:srgbClr val="C00000"/>
                </a:solidFill>
              </a:rPr>
              <a:t>defining functions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 assignment </a:t>
            </a:r>
            <a:r>
              <a:rPr lang="en-US" sz="2200" dirty="0">
                <a:solidFill>
                  <a:srgbClr val="C00000"/>
                </a:solidFill>
              </a:rPr>
              <a:t>operator = is </a:t>
            </a:r>
            <a:r>
              <a:rPr lang="en-US" sz="2200" dirty="0"/>
              <a:t>used to assign a default value to the argument.</a:t>
            </a:r>
          </a:p>
          <a:p>
            <a:pPr lvl="1"/>
            <a:r>
              <a:rPr lang="en-US" sz="2200" dirty="0"/>
              <a:t>Default arguments become </a:t>
            </a:r>
            <a:r>
              <a:rPr lang="en-US" sz="2200" dirty="0">
                <a:solidFill>
                  <a:srgbClr val="C00000"/>
                </a:solidFill>
              </a:rPr>
              <a:t>optional during the function calls</a:t>
            </a:r>
            <a:r>
              <a:rPr lang="en-US" sz="2200" dirty="0"/>
              <a:t>. </a:t>
            </a:r>
          </a:p>
          <a:p>
            <a:pPr lvl="1"/>
            <a:r>
              <a:rPr lang="en-US" sz="2200" dirty="0"/>
              <a:t>If we provide a value to the default arguments during function calls, it overrides the default value. </a:t>
            </a:r>
          </a:p>
          <a:p>
            <a:pPr lvl="1"/>
            <a:r>
              <a:rPr lang="en-US" sz="2200" dirty="0"/>
              <a:t>Default arguments should follow </a:t>
            </a:r>
            <a:r>
              <a:rPr lang="en-US" sz="2200" dirty="0">
                <a:solidFill>
                  <a:srgbClr val="C00000"/>
                </a:solidFill>
              </a:rPr>
              <a:t>non-default </a:t>
            </a:r>
            <a:r>
              <a:rPr lang="en-US" sz="2200" dirty="0"/>
              <a:t>arguments.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F5B9D0-6213-6658-6902-ABA95A426982}"/>
              </a:ext>
            </a:extLst>
          </p:cNvPr>
          <p:cNvSpPr/>
          <p:nvPr/>
        </p:nvSpPr>
        <p:spPr>
          <a:xfrm>
            <a:off x="1573709" y="4395690"/>
            <a:ext cx="614680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(n1,n2 = 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= 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n1+n2)</a:t>
            </a:r>
          </a:p>
          <a:p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CB2B88-1F5B-CA9D-6C30-E3F68DEDADDC}"/>
              </a:ext>
            </a:extLst>
          </p:cNvPr>
          <p:cNvSpPr/>
          <p:nvPr/>
        </p:nvSpPr>
        <p:spPr>
          <a:xfrm>
            <a:off x="1073717" y="4395690"/>
            <a:ext cx="49999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8C074993-AF5A-DABB-A178-2BB4705F9F7C}"/>
              </a:ext>
            </a:extLst>
          </p:cNvPr>
          <p:cNvSpPr/>
          <p:nvPr/>
        </p:nvSpPr>
        <p:spPr>
          <a:xfrm>
            <a:off x="1073717" y="4066506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D4608-A178-B985-A545-9B5651AAF28E}"/>
              </a:ext>
            </a:extLst>
          </p:cNvPr>
          <p:cNvSpPr/>
          <p:nvPr/>
        </p:nvSpPr>
        <p:spPr>
          <a:xfrm>
            <a:off x="8061145" y="4353348"/>
            <a:ext cx="243602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Sum =  5</a:t>
            </a:r>
          </a:p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Sum =  13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E2D16035-9568-EE67-B84B-55EFE91996A9}"/>
              </a:ext>
            </a:extLst>
          </p:cNvPr>
          <p:cNvSpPr/>
          <p:nvPr/>
        </p:nvSpPr>
        <p:spPr>
          <a:xfrm>
            <a:off x="8061145" y="4027646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1898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7FB94-653F-F585-C4C4-85668F9E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594C-F27C-A646-9622-1E9C2FC6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Function Arguments(</a:t>
            </a:r>
            <a:r>
              <a:rPr lang="en-IN" sz="3600" dirty="0"/>
              <a:t>cont.)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B30BA-3B06-E94A-28EC-E3CD0B005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Variable-length arguments</a:t>
            </a:r>
          </a:p>
          <a:p>
            <a:pPr lvl="1"/>
            <a:r>
              <a:rPr lang="en-US" sz="2200" dirty="0"/>
              <a:t>Variable-length arguments are also known as </a:t>
            </a:r>
            <a:r>
              <a:rPr lang="en-US" sz="2200" dirty="0">
                <a:solidFill>
                  <a:schemeClr val="accent6"/>
                </a:solidFill>
              </a:rPr>
              <a:t>arbitrary argume</a:t>
            </a:r>
            <a:r>
              <a:rPr lang="en-US" sz="2200" dirty="0"/>
              <a:t>nts. If we don’t know the number of arguments needed for the function in advance, we can use </a:t>
            </a:r>
            <a:r>
              <a:rPr lang="en-US" sz="2200" dirty="0">
                <a:solidFill>
                  <a:schemeClr val="accent6"/>
                </a:solidFill>
              </a:rPr>
              <a:t>arbitrary arguments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There are </a:t>
            </a:r>
            <a:r>
              <a:rPr lang="en-US" sz="2200" dirty="0">
                <a:solidFill>
                  <a:schemeClr val="accent6"/>
                </a:solidFill>
              </a:rPr>
              <a:t>two types </a:t>
            </a:r>
            <a:r>
              <a:rPr lang="en-US" sz="2200" dirty="0"/>
              <a:t>of variable length arguments</a:t>
            </a:r>
          </a:p>
          <a:p>
            <a:r>
              <a:rPr lang="en-US" dirty="0">
                <a:solidFill>
                  <a:schemeClr val="accent6"/>
                </a:solidFill>
              </a:rPr>
              <a:t>Arbitrary positional arguments</a:t>
            </a:r>
            <a:endParaRPr lang="en-US" dirty="0"/>
          </a:p>
          <a:p>
            <a:pPr lvl="1"/>
            <a:r>
              <a:rPr lang="en-US" altLang="en-US" sz="2100" dirty="0"/>
              <a:t>You may need to process a function for more arguments than you specified while </a:t>
            </a:r>
            <a:r>
              <a:rPr lang="en-US" altLang="en-US" sz="2100" dirty="0">
                <a:solidFill>
                  <a:schemeClr val="accent6"/>
                </a:solidFill>
              </a:rPr>
              <a:t>defining the function</a:t>
            </a:r>
            <a:r>
              <a:rPr lang="en-US" altLang="en-US" sz="2100" dirty="0"/>
              <a:t>. </a:t>
            </a:r>
          </a:p>
          <a:p>
            <a:pPr lvl="1"/>
            <a:r>
              <a:rPr lang="en-US" altLang="en-US" sz="2100" dirty="0"/>
              <a:t>These arguments are called </a:t>
            </a:r>
            <a:r>
              <a:rPr lang="en-US" altLang="en-US" sz="2100" i="1" dirty="0"/>
              <a:t>variable-length</a:t>
            </a:r>
            <a:r>
              <a:rPr lang="en-US" altLang="en-US" sz="2100" dirty="0"/>
              <a:t> arguments and are not </a:t>
            </a:r>
            <a:r>
              <a:rPr lang="en-US" altLang="en-US" sz="2100" dirty="0">
                <a:solidFill>
                  <a:schemeClr val="accent6"/>
                </a:solidFill>
              </a:rPr>
              <a:t>named in the function definition</a:t>
            </a:r>
            <a:r>
              <a:rPr lang="en-US" altLang="en-US" sz="2100" dirty="0"/>
              <a:t>, unlike required and default arguments.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sz="2100" dirty="0"/>
              <a:t>An </a:t>
            </a:r>
            <a:r>
              <a:rPr lang="en-US" altLang="en-US" sz="2100" dirty="0">
                <a:solidFill>
                  <a:schemeClr val="accent6"/>
                </a:solidFill>
              </a:rPr>
              <a:t>asterisk (*)</a:t>
            </a:r>
            <a:r>
              <a:rPr lang="en-US" altLang="en-US" sz="2100" dirty="0"/>
              <a:t> is placed before the variable name that will hold the values of all non keyword variable arguments. </a:t>
            </a:r>
          </a:p>
          <a:p>
            <a:pPr lvl="1"/>
            <a:r>
              <a:rPr lang="en-US" altLang="en-US" sz="2100" dirty="0"/>
              <a:t>This tuple remains empty if no additional arguments are specified during the function call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FA4A3C-C78B-CD1D-8A71-6ED660190054}"/>
              </a:ext>
            </a:extLst>
          </p:cNvPr>
          <p:cNvSpPr/>
          <p:nvPr/>
        </p:nvSpPr>
        <p:spPr>
          <a:xfrm>
            <a:off x="1207502" y="4231531"/>
            <a:ext cx="670918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functionname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I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formal_args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,] *</a:t>
            </a:r>
            <a:r>
              <a:rPr lang="en-IN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var_args_tuple</a:t>
            </a:r>
            <a:r>
              <a:rPr lang="en-IN" sz="1600" dirty="0">
                <a:solidFill>
                  <a:srgbClr val="000000"/>
                </a:solidFill>
                <a:latin typeface="Menlo" panose="020B0609030804020204" pitchFamily="49" charset="0"/>
              </a:rPr>
              <a:t> ):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    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#code to execute when function is called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616AAD91-E40E-B4B3-880E-FA561E3C57A0}"/>
              </a:ext>
            </a:extLst>
          </p:cNvPr>
          <p:cNvSpPr/>
          <p:nvPr/>
        </p:nvSpPr>
        <p:spPr>
          <a:xfrm>
            <a:off x="1207502" y="3902347"/>
            <a:ext cx="128618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6" name="Line Callout 1 10">
            <a:extLst>
              <a:ext uri="{FF2B5EF4-FFF2-40B4-BE49-F238E27FC236}">
                <a16:creationId xmlns:a16="http://schemas.microsoft.com/office/drawing/2014/main" id="{26B3D132-2942-7036-71DA-1C63C065BF47}"/>
              </a:ext>
            </a:extLst>
          </p:cNvPr>
          <p:cNvSpPr/>
          <p:nvPr/>
        </p:nvSpPr>
        <p:spPr>
          <a:xfrm>
            <a:off x="8518230" y="3751365"/>
            <a:ext cx="2565400" cy="7725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Tuple representing variable length arguments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DEEC0F-8D7A-A9DE-BD51-57C7CDE1BDB7}"/>
              </a:ext>
            </a:extLst>
          </p:cNvPr>
          <p:cNvCxnSpPr/>
          <p:nvPr/>
        </p:nvCxnSpPr>
        <p:spPr>
          <a:xfrm flipV="1">
            <a:off x="7529804" y="4124135"/>
            <a:ext cx="979714" cy="27991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Data </a:t>
            </a:r>
            <a:r>
              <a:rPr lang="en-US" sz="3600" dirty="0"/>
              <a:t>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four built-in data structures in Python - </a:t>
            </a:r>
            <a:r>
              <a:rPr lang="en-US" i="1" dirty="0"/>
              <a:t>list, dictionary, tuple and set</a:t>
            </a:r>
            <a:r>
              <a:rPr lang="en-US" dirty="0"/>
              <a:t>.</a:t>
            </a:r>
          </a:p>
          <a:p>
            <a:r>
              <a:rPr lang="en-US" dirty="0"/>
              <a:t>Lets explore all the data structures in detail.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19E94452-6F84-9599-672C-E2A44E064D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535482"/>
              </p:ext>
            </p:extLst>
          </p:nvPr>
        </p:nvGraphicFramePr>
        <p:xfrm>
          <a:off x="389321" y="2405505"/>
          <a:ext cx="11413358" cy="701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5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List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</a:rPr>
                        <a:t>list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Ordered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Sequence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of objects, 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will be represented with 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square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brackets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</a:rPr>
                        <a:t>[ ]</a:t>
                      </a:r>
                    </a:p>
                    <a:p>
                      <a:pPr algn="l"/>
                      <a:r>
                        <a:rPr lang="en-IN" sz="2000" b="0" baseline="0" dirty="0">
                          <a:solidFill>
                            <a:schemeClr val="tx1"/>
                          </a:solidFill>
                        </a:rPr>
                        <a:t>Example : [ 18, “</a:t>
                      </a:r>
                      <a:r>
                        <a:rPr lang="en-IN" sz="2000" b="0" baseline="0" dirty="0" err="1">
                          <a:solidFill>
                            <a:schemeClr val="tx1"/>
                          </a:solidFill>
                        </a:rPr>
                        <a:t>darshan</a:t>
                      </a:r>
                      <a:r>
                        <a:rPr lang="en-IN" sz="2000" b="0" baseline="0" dirty="0">
                          <a:solidFill>
                            <a:schemeClr val="tx1"/>
                          </a:solidFill>
                        </a:rPr>
                        <a:t>”,  True, 102.3 ]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95B6F5-D2F8-7967-093B-97C05E020A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464775"/>
              </p:ext>
            </p:extLst>
          </p:nvPr>
        </p:nvGraphicFramePr>
        <p:xfrm>
          <a:off x="389321" y="2006575"/>
          <a:ext cx="11413358" cy="4114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5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20B741B-6F37-7F27-407D-B3DF7FA572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969109"/>
              </p:ext>
            </p:extLst>
          </p:nvPr>
        </p:nvGraphicFramePr>
        <p:xfrm>
          <a:off x="389321" y="3104003"/>
          <a:ext cx="11413358" cy="701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5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r>
                        <a:rPr lang="en-IN" sz="1900" b="0" dirty="0" err="1">
                          <a:solidFill>
                            <a:schemeClr val="tx1"/>
                          </a:solidFill>
                        </a:rPr>
                        <a:t>Tuple</a:t>
                      </a:r>
                      <a:endParaRPr lang="en-IN" sz="1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>
                          <a:solidFill>
                            <a:schemeClr val="tx2"/>
                          </a:solidFill>
                        </a:rPr>
                        <a:t>tup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Ordered</a:t>
                      </a:r>
                      <a:r>
                        <a:rPr lang="en-IN" sz="2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2000" b="1" baseline="0" dirty="0">
                          <a:solidFill>
                            <a:schemeClr val="tx1"/>
                          </a:solidFill>
                        </a:rPr>
                        <a:t>immutable</a:t>
                      </a:r>
                      <a:r>
                        <a:rPr lang="en-IN" sz="2000" baseline="0" dirty="0">
                          <a:solidFill>
                            <a:schemeClr val="tx1"/>
                          </a:solidFill>
                        </a:rPr>
                        <a:t> sequence of objects, will be represented with </a:t>
                      </a:r>
                      <a:r>
                        <a:rPr lang="en-IN" sz="2000" b="1" baseline="0" dirty="0">
                          <a:solidFill>
                            <a:schemeClr val="tx1"/>
                          </a:solidFill>
                        </a:rPr>
                        <a:t>round</a:t>
                      </a:r>
                      <a:r>
                        <a:rPr lang="en-IN" sz="2000" baseline="0" dirty="0">
                          <a:solidFill>
                            <a:schemeClr val="tx1"/>
                          </a:solidFill>
                        </a:rPr>
                        <a:t> brackets </a:t>
                      </a:r>
                      <a:r>
                        <a:rPr lang="en-IN" sz="2000" b="1" baseline="0" dirty="0">
                          <a:solidFill>
                            <a:srgbClr val="FF0000"/>
                          </a:solidFill>
                        </a:rPr>
                        <a:t>( 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baseline="0" dirty="0">
                          <a:solidFill>
                            <a:schemeClr val="tx1"/>
                          </a:solidFill>
                        </a:rPr>
                        <a:t>Example : ( 18, “</a:t>
                      </a:r>
                      <a:r>
                        <a:rPr lang="en-IN" sz="2000" b="0" baseline="0" dirty="0" err="1">
                          <a:solidFill>
                            <a:schemeClr val="tx1"/>
                          </a:solidFill>
                        </a:rPr>
                        <a:t>darshan</a:t>
                      </a:r>
                      <a:r>
                        <a:rPr lang="en-IN" sz="2000" b="0" baseline="0" dirty="0">
                          <a:solidFill>
                            <a:schemeClr val="tx1"/>
                          </a:solidFill>
                        </a:rPr>
                        <a:t>”,  True, 102.3 )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ABFFFBC-5B94-B24F-0E32-DECE5F0D23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067497"/>
              </p:ext>
            </p:extLst>
          </p:nvPr>
        </p:nvGraphicFramePr>
        <p:xfrm>
          <a:off x="389321" y="3801458"/>
          <a:ext cx="11413358" cy="701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5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r>
                        <a:rPr lang="en-US" sz="1900" b="0" dirty="0">
                          <a:solidFill>
                            <a:schemeClr val="tx1"/>
                          </a:solidFill>
                        </a:rPr>
                        <a:t>Dictionary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</a:rPr>
                        <a:t>dict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Unordered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key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: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value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pair of objects , will be represented with 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curly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brackets 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</a:rPr>
                        <a:t>{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baseline="0" dirty="0">
                          <a:solidFill>
                            <a:schemeClr val="tx1"/>
                          </a:solidFill>
                        </a:rPr>
                        <a:t>Example : { “college”: “</a:t>
                      </a:r>
                      <a:r>
                        <a:rPr lang="en-IN" sz="2000" b="0" baseline="0" dirty="0" err="1">
                          <a:solidFill>
                            <a:schemeClr val="tx1"/>
                          </a:solidFill>
                        </a:rPr>
                        <a:t>darshan</a:t>
                      </a:r>
                      <a:r>
                        <a:rPr lang="en-IN" sz="2000" b="0" baseline="0" dirty="0">
                          <a:solidFill>
                            <a:schemeClr val="tx1"/>
                          </a:solidFill>
                        </a:rPr>
                        <a:t>”,  “code”: “054” }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8281932-3D72-58A7-3B05-086606C24E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090877"/>
              </p:ext>
            </p:extLst>
          </p:nvPr>
        </p:nvGraphicFramePr>
        <p:xfrm>
          <a:off x="389321" y="4498763"/>
          <a:ext cx="11413358" cy="701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5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r>
                        <a:rPr lang="en-IN" sz="1900" b="0" dirty="0">
                          <a:solidFill>
                            <a:schemeClr val="tx1"/>
                          </a:solidFill>
                        </a:rPr>
                        <a:t>Set</a:t>
                      </a:r>
                      <a:endParaRPr 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>
                          <a:solidFill>
                            <a:schemeClr val="tx2"/>
                          </a:solidFill>
                        </a:rPr>
                        <a:t>set</a:t>
                      </a:r>
                      <a:endParaRPr 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>
                          <a:solidFill>
                            <a:schemeClr val="tx1"/>
                          </a:solidFill>
                        </a:rPr>
                        <a:t>Unordered</a:t>
                      </a:r>
                      <a:r>
                        <a:rPr lang="en-IN" sz="2000" baseline="0" dirty="0">
                          <a:solidFill>
                            <a:schemeClr val="tx1"/>
                          </a:solidFill>
                        </a:rPr>
                        <a:t> collection of </a:t>
                      </a:r>
                      <a:r>
                        <a:rPr lang="en-IN" sz="2000" b="1" baseline="0" dirty="0">
                          <a:solidFill>
                            <a:schemeClr val="tx1"/>
                          </a:solidFill>
                        </a:rPr>
                        <a:t>unique</a:t>
                      </a:r>
                      <a:r>
                        <a:rPr lang="en-IN" sz="2000" baseline="0" dirty="0">
                          <a:solidFill>
                            <a:schemeClr val="tx1"/>
                          </a:solidFill>
                        </a:rPr>
                        <a:t> objects, will be represented with the </a:t>
                      </a:r>
                      <a:r>
                        <a:rPr lang="en-IN" sz="2000" b="1" baseline="0" dirty="0">
                          <a:solidFill>
                            <a:schemeClr val="tx1"/>
                          </a:solidFill>
                        </a:rPr>
                        <a:t>curly</a:t>
                      </a:r>
                      <a:r>
                        <a:rPr lang="en-IN" sz="2000" baseline="0" dirty="0">
                          <a:solidFill>
                            <a:schemeClr val="tx1"/>
                          </a:solidFill>
                        </a:rPr>
                        <a:t> brackets </a:t>
                      </a:r>
                      <a:r>
                        <a:rPr lang="en-IN" sz="2000" b="1" baseline="0" dirty="0">
                          <a:solidFill>
                            <a:srgbClr val="FF0000"/>
                          </a:solidFill>
                        </a:rPr>
                        <a:t>{ 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baseline="0" dirty="0">
                          <a:solidFill>
                            <a:schemeClr val="tx1"/>
                          </a:solidFill>
                        </a:rPr>
                        <a:t>Example : { 18, “</a:t>
                      </a:r>
                      <a:r>
                        <a:rPr lang="en-IN" sz="2000" b="0" baseline="0" dirty="0" err="1">
                          <a:solidFill>
                            <a:schemeClr val="tx1"/>
                          </a:solidFill>
                        </a:rPr>
                        <a:t>darshan</a:t>
                      </a:r>
                      <a:r>
                        <a:rPr lang="en-IN" sz="2000" b="0" baseline="0" dirty="0">
                          <a:solidFill>
                            <a:schemeClr val="tx1"/>
                          </a:solidFill>
                        </a:rPr>
                        <a:t>”,  True, 102.3 }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46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B39B9-97D1-4A5E-014B-D32FEDA5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55BC-145B-AC10-D50E-72D201DA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Function Arguments(</a:t>
            </a:r>
            <a:r>
              <a:rPr lang="en-IN" sz="3600" dirty="0"/>
              <a:t>cont.)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6662B-32CE-1124-78C8-9BDDEA1E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Arbitrary positional arguments example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7BA89-4BDF-5A6A-6391-8E538D0BED30}"/>
              </a:ext>
            </a:extLst>
          </p:cNvPr>
          <p:cNvSpPr/>
          <p:nvPr/>
        </p:nvSpPr>
        <p:spPr>
          <a:xfrm>
            <a:off x="1102396" y="1896099"/>
            <a:ext cx="6146805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(n1,*n):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 = n1</a:t>
            </a:r>
          </a:p>
          <a:p>
            <a:pPr lvl="1"/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n: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sum = sum +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= 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sum)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add_number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D92A7C-6C15-C62C-A9EB-9652FEE493BF}"/>
              </a:ext>
            </a:extLst>
          </p:cNvPr>
          <p:cNvSpPr/>
          <p:nvPr/>
        </p:nvSpPr>
        <p:spPr>
          <a:xfrm>
            <a:off x="602404" y="1896099"/>
            <a:ext cx="499993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8DBCAF42-57AE-95B4-2161-A2410ADE7EE9}"/>
              </a:ext>
            </a:extLst>
          </p:cNvPr>
          <p:cNvSpPr/>
          <p:nvPr/>
        </p:nvSpPr>
        <p:spPr>
          <a:xfrm>
            <a:off x="602404" y="1566915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67C858-9035-DB9B-27C0-FC753D5B8814}"/>
              </a:ext>
            </a:extLst>
          </p:cNvPr>
          <p:cNvSpPr/>
          <p:nvPr/>
        </p:nvSpPr>
        <p:spPr>
          <a:xfrm>
            <a:off x="7589832" y="1853757"/>
            <a:ext cx="243602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Sum =  2</a:t>
            </a:r>
          </a:p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Sum =  40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028BEC35-F0FA-9F78-8EE0-08DFEE2F25DE}"/>
              </a:ext>
            </a:extLst>
          </p:cNvPr>
          <p:cNvSpPr/>
          <p:nvPr/>
        </p:nvSpPr>
        <p:spPr>
          <a:xfrm>
            <a:off x="7589832" y="1528055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989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7C4BC-5E31-E091-3D7C-3BEBBE8A5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EDE4-5B8E-05F9-3463-1D83AA9A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Function Arguments(</a:t>
            </a:r>
            <a:r>
              <a:rPr lang="en-IN" sz="3600" dirty="0"/>
              <a:t>cont.)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19FD-15CB-A615-F750-4E732088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Arbitrary keyword arguments</a:t>
            </a:r>
            <a:endParaRPr lang="en-US" dirty="0"/>
          </a:p>
          <a:p>
            <a:pPr lvl="1"/>
            <a:r>
              <a:rPr lang="en-US" altLang="en-US" sz="2200" dirty="0"/>
              <a:t>These are used when you want to pass a variable number of keyword arguments. </a:t>
            </a:r>
          </a:p>
          <a:p>
            <a:pPr lvl="1"/>
            <a:r>
              <a:rPr lang="en-US" altLang="en-US" sz="2200" dirty="0"/>
              <a:t>They are captured as a dictionary.</a:t>
            </a:r>
          </a:p>
          <a:p>
            <a:pPr lvl="1"/>
            <a:r>
              <a:rPr lang="en-US" altLang="en-US" sz="2200" dirty="0"/>
              <a:t>A keyword argument is where you provide a name to the variable as you pass it into the function</a:t>
            </a:r>
          </a:p>
          <a:p>
            <a:pPr lvl="1"/>
            <a:r>
              <a:rPr lang="en-US" altLang="en-US" sz="2200" dirty="0"/>
              <a:t>It collects all the additional keyword arguments passed to the function and stores them in a dictionary</a:t>
            </a:r>
          </a:p>
          <a:p>
            <a:pPr lvl="1"/>
            <a:r>
              <a:rPr lang="en-US" altLang="en-US" sz="2200" dirty="0"/>
              <a:t>An </a:t>
            </a:r>
            <a:r>
              <a:rPr lang="en-US" altLang="en-US" sz="2200" dirty="0">
                <a:solidFill>
                  <a:schemeClr val="accent6"/>
                </a:solidFill>
              </a:rPr>
              <a:t>double</a:t>
            </a:r>
            <a:r>
              <a:rPr lang="en-US" altLang="en-US" sz="2200" dirty="0"/>
              <a:t> </a:t>
            </a:r>
            <a:r>
              <a:rPr lang="en-US" altLang="en-US" sz="2200" dirty="0">
                <a:solidFill>
                  <a:schemeClr val="accent6"/>
                </a:solidFill>
              </a:rPr>
              <a:t>asterisk (**)</a:t>
            </a:r>
            <a:r>
              <a:rPr lang="en-US" altLang="en-US" sz="2200" dirty="0"/>
              <a:t> is placed before the variable name that will hold the values of all non keyword variable arguments.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6B7DB-1A29-9094-579E-8DB7519AEB5C}"/>
              </a:ext>
            </a:extLst>
          </p:cNvPr>
          <p:cNvSpPr/>
          <p:nvPr/>
        </p:nvSpPr>
        <p:spPr>
          <a:xfrm>
            <a:off x="1114193" y="4408807"/>
            <a:ext cx="733000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Menlo" panose="020B0609030804020204" pitchFamily="49" charset="0"/>
              </a:rPr>
              <a:t>functionname</a:t>
            </a:r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(**</a:t>
            </a:r>
            <a:r>
              <a:rPr lang="en-IN" dirty="0" err="1">
                <a:solidFill>
                  <a:srgbClr val="000000"/>
                </a:solidFill>
                <a:latin typeface="Menlo" panose="020B0609030804020204" pitchFamily="49" charset="0"/>
              </a:rPr>
              <a:t>kwargs</a:t>
            </a:r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    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# </a:t>
            </a:r>
            <a:r>
              <a:rPr lang="en-US" dirty="0" err="1">
                <a:solidFill>
                  <a:srgbClr val="008000"/>
                </a:solidFill>
                <a:latin typeface="Consolas"/>
              </a:rPr>
              <a:t>kwargs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 is a dictionary containing all keyword arguments</a:t>
            </a:r>
            <a:endParaRPr lang="en-US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2DA6EEA1-48DD-4600-9FE5-1960ABFDC4FD}"/>
              </a:ext>
            </a:extLst>
          </p:cNvPr>
          <p:cNvSpPr/>
          <p:nvPr/>
        </p:nvSpPr>
        <p:spPr>
          <a:xfrm>
            <a:off x="1114193" y="4079623"/>
            <a:ext cx="128618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19363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EB80-9593-4888-AD7E-AD822BEB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4F44-71C1-0730-7929-E66E794E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Function Arguments(</a:t>
            </a:r>
            <a:r>
              <a:rPr lang="en-IN" sz="3600" dirty="0"/>
              <a:t>cont.)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3A19C-4383-1452-4A31-BCFB7FF05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Arbitrary keyword arguments example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D3D5E8-3BB8-5D0D-03DD-A784086F361A}"/>
              </a:ext>
            </a:extLst>
          </p:cNvPr>
          <p:cNvSpPr/>
          <p:nvPr/>
        </p:nvSpPr>
        <p:spPr>
          <a:xfrm>
            <a:off x="1102396" y="1896099"/>
            <a:ext cx="614680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display_info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kwargs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lvl="1"/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key, value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kwargs.items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print(f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"{key} : {value}"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display_info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latin typeface="Consolas" panose="020B0609020204030204" pitchFamily="49" charset="0"/>
                <a:cs typeface="Consolas" panose="020B0609020204030204" pitchFamily="49" charset="0"/>
              </a:rPr>
              <a:t>name=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IN" sz="1600" dirty="0" err="1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Darshan"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,div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"BCA"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6E3D36-E3E5-2690-EEC3-AF21FCEA4567}"/>
              </a:ext>
            </a:extLst>
          </p:cNvPr>
          <p:cNvSpPr/>
          <p:nvPr/>
        </p:nvSpPr>
        <p:spPr>
          <a:xfrm>
            <a:off x="602404" y="1896099"/>
            <a:ext cx="499993" cy="13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464BC84E-E81E-D5BA-CB8E-AABBB7B7515E}"/>
              </a:ext>
            </a:extLst>
          </p:cNvPr>
          <p:cNvSpPr/>
          <p:nvPr/>
        </p:nvSpPr>
        <p:spPr>
          <a:xfrm>
            <a:off x="602404" y="1566915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889699-9ACB-5066-7938-2F0FBD223613}"/>
              </a:ext>
            </a:extLst>
          </p:cNvPr>
          <p:cNvSpPr/>
          <p:nvPr/>
        </p:nvSpPr>
        <p:spPr>
          <a:xfrm>
            <a:off x="7589832" y="1853757"/>
            <a:ext cx="243602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name = Darshan</a:t>
            </a:r>
          </a:p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div =  BCA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FA354946-7D82-9F96-EA21-6B91D8C6F18B}"/>
              </a:ext>
            </a:extLst>
          </p:cNvPr>
          <p:cNvSpPr/>
          <p:nvPr/>
        </p:nvSpPr>
        <p:spPr>
          <a:xfrm>
            <a:off x="7589832" y="1528055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923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E539E-66CE-77FB-FFD6-5337E4FA6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77DF-C7E4-BB70-9DD4-41A14F3E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Pass by reference vs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B6E17-5C89-CF50-B05F-4396E69E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call by value method, the value of the </a:t>
            </a:r>
            <a:r>
              <a:rPr lang="en-US" dirty="0">
                <a:solidFill>
                  <a:srgbClr val="C00000"/>
                </a:solidFill>
              </a:rPr>
              <a:t>actual parameters is copied </a:t>
            </a:r>
            <a:r>
              <a:rPr lang="en-US" dirty="0"/>
              <a:t>into the formal parameters. </a:t>
            </a:r>
          </a:p>
          <a:p>
            <a:r>
              <a:rPr lang="en-US" dirty="0"/>
              <a:t>In call by reference, the </a:t>
            </a:r>
            <a:r>
              <a:rPr lang="en-US" dirty="0">
                <a:solidFill>
                  <a:srgbClr val="C00000"/>
                </a:solidFill>
              </a:rPr>
              <a:t>address of the variable </a:t>
            </a:r>
            <a:r>
              <a:rPr lang="en-US" dirty="0"/>
              <a:t>is passed into the function call as the </a:t>
            </a:r>
            <a:r>
              <a:rPr lang="en-US" dirty="0">
                <a:solidFill>
                  <a:srgbClr val="C00000"/>
                </a:solidFill>
              </a:rPr>
              <a:t>actual parameter.</a:t>
            </a:r>
          </a:p>
          <a:p>
            <a:r>
              <a:rPr lang="en-US" dirty="0"/>
              <a:t>In python value is passed as </a:t>
            </a:r>
            <a:r>
              <a:rPr lang="en-IN" dirty="0"/>
              <a:t>“</a:t>
            </a:r>
            <a:r>
              <a:rPr lang="en-IN" dirty="0">
                <a:solidFill>
                  <a:srgbClr val="C00000"/>
                </a:solidFill>
              </a:rPr>
              <a:t>Call by Object Reference</a:t>
            </a:r>
            <a:r>
              <a:rPr lang="en-IN" dirty="0"/>
              <a:t>” or “</a:t>
            </a:r>
            <a:r>
              <a:rPr lang="en-IN" dirty="0">
                <a:solidFill>
                  <a:srgbClr val="C00000"/>
                </a:solidFill>
              </a:rPr>
              <a:t>Call by assignment</a:t>
            </a:r>
            <a:r>
              <a:rPr lang="en-IN" dirty="0"/>
              <a:t>”.</a:t>
            </a:r>
          </a:p>
          <a:p>
            <a:r>
              <a:rPr lang="en-US" dirty="0"/>
              <a:t>When we pass </a:t>
            </a:r>
            <a:r>
              <a:rPr lang="en-IN" dirty="0"/>
              <a:t>whole numbers, strings or tuples to a function,  the passing is like </a:t>
            </a:r>
            <a:r>
              <a:rPr lang="en-IN" dirty="0">
                <a:solidFill>
                  <a:srgbClr val="C00000"/>
                </a:solidFill>
              </a:rPr>
              <a:t>call-by-value</a:t>
            </a:r>
            <a:r>
              <a:rPr lang="en-IN" dirty="0"/>
              <a:t> because you </a:t>
            </a:r>
            <a:r>
              <a:rPr lang="en-IN" dirty="0">
                <a:solidFill>
                  <a:srgbClr val="C00000"/>
                </a:solidFill>
              </a:rPr>
              <a:t>can not change the value of the immutable </a:t>
            </a:r>
            <a:r>
              <a:rPr lang="en-IN" dirty="0"/>
              <a:t>objects being passed to the function.</a:t>
            </a:r>
          </a:p>
          <a:p>
            <a:r>
              <a:rPr lang="en-IN" dirty="0"/>
              <a:t>Whereas passing mutable objects can be considered as call by reference because when their values are </a:t>
            </a:r>
            <a:r>
              <a:rPr lang="en-IN" dirty="0">
                <a:solidFill>
                  <a:srgbClr val="C00000"/>
                </a:solidFill>
              </a:rPr>
              <a:t>changed inside the function</a:t>
            </a:r>
            <a:r>
              <a:rPr lang="en-IN" dirty="0"/>
              <a:t>, then it will also be </a:t>
            </a:r>
            <a:r>
              <a:rPr lang="en-IN" dirty="0">
                <a:solidFill>
                  <a:srgbClr val="C00000"/>
                </a:solidFill>
              </a:rPr>
              <a:t>reflected outside the function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pic>
        <p:nvPicPr>
          <p:cNvPr id="4" name="Picture 2" descr="Pass by value/reference :EXPLAINED WITH SINGLE GIF (Believe me it&amp;#39;s true) -  DEV Community">
            <a:extLst>
              <a:ext uri="{FF2B5EF4-FFF2-40B4-BE49-F238E27FC236}">
                <a16:creationId xmlns:a16="http://schemas.microsoft.com/office/drawing/2014/main" id="{4A6F7887-11B9-BAF0-C129-04ABF5FBA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81" y="4686660"/>
            <a:ext cx="3923371" cy="181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5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B7644-ABC9-82E9-2C08-13DF02DF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6BC0-75FB-7AEF-3897-42E86E6F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Pass by reference vs value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6E19C2-AFE5-6172-C2F3-4A08D048ABDA}"/>
              </a:ext>
            </a:extLst>
          </p:cNvPr>
          <p:cNvSpPr/>
          <p:nvPr/>
        </p:nvSpPr>
        <p:spPr>
          <a:xfrm>
            <a:off x="931487" y="1418872"/>
            <a:ext cx="436261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Call by Value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modifiy_String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(s):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"Darshan University"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"Inside Function:"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s)</a:t>
            </a:r>
          </a:p>
          <a:p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"Darshan"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modifiy_String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"Outside </a:t>
            </a:r>
            <a:r>
              <a:rPr lang="en-IN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Function:"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,str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0F639-EE4C-1AE6-7E53-E6B67DF7C73B}"/>
              </a:ext>
            </a:extLst>
          </p:cNvPr>
          <p:cNvSpPr/>
          <p:nvPr/>
        </p:nvSpPr>
        <p:spPr>
          <a:xfrm>
            <a:off x="431494" y="1418872"/>
            <a:ext cx="499993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6" name="Rectangle: Top Corners Rounded 6">
            <a:extLst>
              <a:ext uri="{FF2B5EF4-FFF2-40B4-BE49-F238E27FC236}">
                <a16:creationId xmlns:a16="http://schemas.microsoft.com/office/drawing/2014/main" id="{6088EDC5-CD97-F637-C5F1-86FC51E02790}"/>
              </a:ext>
            </a:extLst>
          </p:cNvPr>
          <p:cNvSpPr/>
          <p:nvPr/>
        </p:nvSpPr>
        <p:spPr>
          <a:xfrm>
            <a:off x="431494" y="1089688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CallByValue.py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7BE07-FEDF-E3C4-7FD2-8D047AEB5AF2}"/>
              </a:ext>
            </a:extLst>
          </p:cNvPr>
          <p:cNvSpPr/>
          <p:nvPr/>
        </p:nvSpPr>
        <p:spPr>
          <a:xfrm>
            <a:off x="431494" y="4493341"/>
            <a:ext cx="44723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Inside Function: Darshan University</a:t>
            </a:r>
          </a:p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Outside Function: Darshan</a:t>
            </a:r>
          </a:p>
        </p:txBody>
      </p:sp>
      <p:sp>
        <p:nvSpPr>
          <p:cNvPr id="28" name="Rectangle: Top Corners Rounded 6">
            <a:extLst>
              <a:ext uri="{FF2B5EF4-FFF2-40B4-BE49-F238E27FC236}">
                <a16:creationId xmlns:a16="http://schemas.microsoft.com/office/drawing/2014/main" id="{0A258F33-AA03-E964-2F0C-2EFF4ABC0B0B}"/>
              </a:ext>
            </a:extLst>
          </p:cNvPr>
          <p:cNvSpPr/>
          <p:nvPr/>
        </p:nvSpPr>
        <p:spPr>
          <a:xfrm>
            <a:off x="431494" y="4167639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C31610-5EA0-79E9-3FF7-183068C7AA9A}"/>
              </a:ext>
            </a:extLst>
          </p:cNvPr>
          <p:cNvSpPr/>
          <p:nvPr/>
        </p:nvSpPr>
        <p:spPr>
          <a:xfrm>
            <a:off x="6294082" y="1415769"/>
            <a:ext cx="4989985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Call by Reference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add_more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(list):</a:t>
            </a:r>
          </a:p>
          <a:p>
            <a:pPr lvl="1"/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list.append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"Inside Function:"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list)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 = [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add_more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(list)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"Outside </a:t>
            </a:r>
            <a:r>
              <a:rPr lang="en-IN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Function:"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,list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981B9D-50B1-3C04-271D-C3475F7F9BA0}"/>
              </a:ext>
            </a:extLst>
          </p:cNvPr>
          <p:cNvSpPr/>
          <p:nvPr/>
        </p:nvSpPr>
        <p:spPr>
          <a:xfrm>
            <a:off x="5794090" y="1415769"/>
            <a:ext cx="499993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31" name="Rectangle: Top Corners Rounded 6">
            <a:extLst>
              <a:ext uri="{FF2B5EF4-FFF2-40B4-BE49-F238E27FC236}">
                <a16:creationId xmlns:a16="http://schemas.microsoft.com/office/drawing/2014/main" id="{42C05C1D-9468-C763-3B93-8381435EEB45}"/>
              </a:ext>
            </a:extLst>
          </p:cNvPr>
          <p:cNvSpPr/>
          <p:nvPr/>
        </p:nvSpPr>
        <p:spPr>
          <a:xfrm>
            <a:off x="5794090" y="1086585"/>
            <a:ext cx="180831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CallByReference.py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DE4B80-3D77-A237-CF9A-3A03F4875ECB}"/>
              </a:ext>
            </a:extLst>
          </p:cNvPr>
          <p:cNvSpPr/>
          <p:nvPr/>
        </p:nvSpPr>
        <p:spPr>
          <a:xfrm>
            <a:off x="5794090" y="4490238"/>
            <a:ext cx="44723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Inside Function: [1, 2, 3, 4, 5, 50]</a:t>
            </a:r>
          </a:p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Outside Function: [1, 2, 3, 4, 5, 50]</a:t>
            </a:r>
          </a:p>
        </p:txBody>
      </p:sp>
      <p:sp>
        <p:nvSpPr>
          <p:cNvPr id="33" name="Rectangle: Top Corners Rounded 6">
            <a:extLst>
              <a:ext uri="{FF2B5EF4-FFF2-40B4-BE49-F238E27FC236}">
                <a16:creationId xmlns:a16="http://schemas.microsoft.com/office/drawing/2014/main" id="{6017C5E6-BF37-9B0B-DCF3-B582C752E5C5}"/>
              </a:ext>
            </a:extLst>
          </p:cNvPr>
          <p:cNvSpPr/>
          <p:nvPr/>
        </p:nvSpPr>
        <p:spPr>
          <a:xfrm>
            <a:off x="5794090" y="4164536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2475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nimBg="1"/>
      <p:bldP spid="25" grpId="0" animBg="1"/>
      <p:bldP spid="26" grpId="0" animBg="1"/>
      <p:bldP spid="27" grpId="0" build="p" animBg="1"/>
      <p:bldP spid="28" grpId="0" animBg="1"/>
      <p:bldP spid="29" grpId="0" build="p" animBg="1"/>
      <p:bldP spid="30" grpId="0" animBg="1"/>
      <p:bldP spid="31" grpId="0" animBg="1"/>
      <p:bldP spid="32" grpId="0" build="p" animBg="1"/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35F60-C86A-C51F-3951-7F17EED4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36D9-007C-63ED-C32F-7F2EB250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Pass by reference vs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90252-B008-76BC-0B3E-DBB142268023}"/>
              </a:ext>
            </a:extLst>
          </p:cNvPr>
          <p:cNvSpPr/>
          <p:nvPr/>
        </p:nvSpPr>
        <p:spPr>
          <a:xfrm>
            <a:off x="819499" y="1041594"/>
            <a:ext cx="3088887" cy="7111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printA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(a):</a:t>
            </a: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IN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EA9F7E-DB45-B824-AFE5-CE7276164387}"/>
              </a:ext>
            </a:extLst>
          </p:cNvPr>
          <p:cNvSpPr/>
          <p:nvPr/>
        </p:nvSpPr>
        <p:spPr>
          <a:xfrm>
            <a:off x="819499" y="2353098"/>
            <a:ext cx="3088887" cy="11225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x=</a:t>
            </a:r>
            <a:r>
              <a:rPr lang="en-IN" dirty="0">
                <a:solidFill>
                  <a:srgbClr val="098658"/>
                </a:solidFill>
                <a:latin typeface="Menlo" panose="020B0609030804020204" pitchFamily="49" charset="0"/>
              </a:rPr>
              <a:t>2</a:t>
            </a:r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 err="1">
                <a:solidFill>
                  <a:srgbClr val="000000"/>
                </a:solidFill>
                <a:latin typeface="Menlo" panose="020B0609030804020204" pitchFamily="49" charset="0"/>
              </a:rPr>
              <a:t>printA</a:t>
            </a:r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(x)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print(</a:t>
            </a:r>
            <a:r>
              <a:rPr lang="en-IN" dirty="0">
                <a:solidFill>
                  <a:srgbClr val="A31515"/>
                </a:solidFill>
                <a:latin typeface="Menlo" panose="020B0609030804020204" pitchFamily="49" charset="0"/>
              </a:rPr>
              <a:t>"A = "</a:t>
            </a:r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,x)</a:t>
            </a:r>
          </a:p>
        </p:txBody>
      </p:sp>
      <p:sp>
        <p:nvSpPr>
          <p:cNvPr id="6" name="Can 9">
            <a:extLst>
              <a:ext uri="{FF2B5EF4-FFF2-40B4-BE49-F238E27FC236}">
                <a16:creationId xmlns:a16="http://schemas.microsoft.com/office/drawing/2014/main" id="{6D7A24E7-2938-CA12-1068-01357046E19E}"/>
              </a:ext>
            </a:extLst>
          </p:cNvPr>
          <p:cNvSpPr/>
          <p:nvPr/>
        </p:nvSpPr>
        <p:spPr>
          <a:xfrm>
            <a:off x="819499" y="5733776"/>
            <a:ext cx="825190" cy="5773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21F1DB-2A66-61D7-D899-885550126C4D}"/>
              </a:ext>
            </a:extLst>
          </p:cNvPr>
          <p:cNvCxnSpPr/>
          <p:nvPr/>
        </p:nvCxnSpPr>
        <p:spPr>
          <a:xfrm>
            <a:off x="1243245" y="4897435"/>
            <a:ext cx="0" cy="69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733E27-DA43-12F7-ED50-7036E82B7F55}"/>
              </a:ext>
            </a:extLst>
          </p:cNvPr>
          <p:cNvSpPr txBox="1"/>
          <p:nvPr/>
        </p:nvSpPr>
        <p:spPr>
          <a:xfrm>
            <a:off x="1087593" y="46402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Can 13">
            <a:extLst>
              <a:ext uri="{FF2B5EF4-FFF2-40B4-BE49-F238E27FC236}">
                <a16:creationId xmlns:a16="http://schemas.microsoft.com/office/drawing/2014/main" id="{0352E60D-2C81-495D-AD14-78330D4E21BD}"/>
              </a:ext>
            </a:extLst>
          </p:cNvPr>
          <p:cNvSpPr/>
          <p:nvPr/>
        </p:nvSpPr>
        <p:spPr>
          <a:xfrm>
            <a:off x="2521918" y="5733776"/>
            <a:ext cx="825190" cy="5773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E0AF6-1D60-ADEB-7186-A485524E2010}"/>
              </a:ext>
            </a:extLst>
          </p:cNvPr>
          <p:cNvCxnSpPr/>
          <p:nvPr/>
        </p:nvCxnSpPr>
        <p:spPr>
          <a:xfrm>
            <a:off x="2945664" y="4897435"/>
            <a:ext cx="0" cy="69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9F051C-38B2-8AEB-088C-B96E24E805B3}"/>
              </a:ext>
            </a:extLst>
          </p:cNvPr>
          <p:cNvSpPr txBox="1"/>
          <p:nvPr/>
        </p:nvSpPr>
        <p:spPr>
          <a:xfrm>
            <a:off x="2798027" y="452810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2E16B-D3C0-7B4C-A345-893B995DA88E}"/>
              </a:ext>
            </a:extLst>
          </p:cNvPr>
          <p:cNvSpPr txBox="1"/>
          <p:nvPr/>
        </p:nvSpPr>
        <p:spPr>
          <a:xfrm>
            <a:off x="1571639" y="392526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by Value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CDA79-DAFE-7D66-CCF0-C10DA390D7FF}"/>
              </a:ext>
            </a:extLst>
          </p:cNvPr>
          <p:cNvSpPr/>
          <p:nvPr/>
        </p:nvSpPr>
        <p:spPr>
          <a:xfrm>
            <a:off x="6346787" y="1041594"/>
            <a:ext cx="3088887" cy="7111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Menlo" panose="020B0609030804020204" pitchFamily="49" charset="0"/>
              </a:rPr>
              <a:t>printList</a:t>
            </a:r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(a):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IN" dirty="0" err="1">
                <a:solidFill>
                  <a:srgbClr val="000000"/>
                </a:solidFill>
                <a:latin typeface="Menlo" panose="020B0609030804020204" pitchFamily="49" charset="0"/>
              </a:rPr>
              <a:t>a.append</a:t>
            </a:r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IN" dirty="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1D835C-2E22-BC9A-4F13-2DC237FC22CF}"/>
              </a:ext>
            </a:extLst>
          </p:cNvPr>
          <p:cNvSpPr/>
          <p:nvPr/>
        </p:nvSpPr>
        <p:spPr>
          <a:xfrm>
            <a:off x="6346787" y="2353098"/>
            <a:ext cx="3088887" cy="11225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x= [</a:t>
            </a:r>
            <a:r>
              <a:rPr lang="en-IN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printList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IN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List"</a:t>
            </a:r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,x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5" name="Can 29">
            <a:extLst>
              <a:ext uri="{FF2B5EF4-FFF2-40B4-BE49-F238E27FC236}">
                <a16:creationId xmlns:a16="http://schemas.microsoft.com/office/drawing/2014/main" id="{137CDED3-2766-0AFC-FF28-7BBA5F85AFD1}"/>
              </a:ext>
            </a:extLst>
          </p:cNvPr>
          <p:cNvSpPr/>
          <p:nvPr/>
        </p:nvSpPr>
        <p:spPr>
          <a:xfrm>
            <a:off x="6346787" y="5733776"/>
            <a:ext cx="825190" cy="5773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[1,2,3]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90A0CA-B75A-AFCB-D1BF-1A940B8A71B8}"/>
              </a:ext>
            </a:extLst>
          </p:cNvPr>
          <p:cNvCxnSpPr/>
          <p:nvPr/>
        </p:nvCxnSpPr>
        <p:spPr>
          <a:xfrm>
            <a:off x="6770533" y="4897435"/>
            <a:ext cx="0" cy="69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A7EBF8-38CA-55D5-DCE1-25167B49CE70}"/>
              </a:ext>
            </a:extLst>
          </p:cNvPr>
          <p:cNvSpPr txBox="1"/>
          <p:nvPr/>
        </p:nvSpPr>
        <p:spPr>
          <a:xfrm>
            <a:off x="6614881" y="46402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C106AB-3883-937E-DBD3-C849D45FBF5F}"/>
              </a:ext>
            </a:extLst>
          </p:cNvPr>
          <p:cNvCxnSpPr>
            <a:cxnSpLocks/>
          </p:cNvCxnSpPr>
          <p:nvPr/>
        </p:nvCxnSpPr>
        <p:spPr>
          <a:xfrm flipH="1">
            <a:off x="7098928" y="4914832"/>
            <a:ext cx="497028" cy="673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DF99549-4912-71F7-F5C2-2F602A777255}"/>
              </a:ext>
            </a:extLst>
          </p:cNvPr>
          <p:cNvSpPr txBox="1"/>
          <p:nvPr/>
        </p:nvSpPr>
        <p:spPr>
          <a:xfrm>
            <a:off x="7595956" y="463894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D079A0-04FA-8DD7-BDD1-DBD5D82CE030}"/>
              </a:ext>
            </a:extLst>
          </p:cNvPr>
          <p:cNvSpPr txBox="1"/>
          <p:nvPr/>
        </p:nvSpPr>
        <p:spPr>
          <a:xfrm>
            <a:off x="7098927" y="3925267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by Reference</a:t>
            </a:r>
          </a:p>
        </p:txBody>
      </p:sp>
    </p:spTree>
    <p:extLst>
      <p:ext uri="{BB962C8B-B14F-4D97-AF65-F5344CB8AC3E}">
        <p14:creationId xmlns:p14="http://schemas.microsoft.com/office/powerpoint/2010/main" val="265126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9" grpId="0" animBg="1"/>
      <p:bldP spid="11" grpId="0"/>
      <p:bldP spid="12" grpId="0"/>
      <p:bldP spid="13" grpId="0" animBg="1"/>
      <p:bldP spid="14" grpId="0" animBg="1"/>
      <p:bldP spid="15" grpId="0" animBg="1"/>
      <p:bldP spid="17" grpId="0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E9731-E625-D6C8-0002-9F297E45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01EA-957E-CCBB-DE95-F9AE5820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return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5DE5-C838-23AB-2BA7-02BDD4B2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return statement </a:t>
            </a:r>
            <a:r>
              <a:rPr lang="en-IN" dirty="0"/>
              <a:t>: return allows us to assign the output of the </a:t>
            </a:r>
            <a:r>
              <a:rPr lang="en-IN" dirty="0">
                <a:solidFill>
                  <a:srgbClr val="C00000"/>
                </a:solidFill>
              </a:rPr>
              <a:t>function to a new variable</a:t>
            </a:r>
            <a:r>
              <a:rPr lang="en-IN" dirty="0"/>
              <a:t>, return is use to send back the </a:t>
            </a:r>
            <a:r>
              <a:rPr lang="en-IN" dirty="0">
                <a:solidFill>
                  <a:srgbClr val="C00000"/>
                </a:solidFill>
              </a:rPr>
              <a:t>result of the function</a:t>
            </a:r>
            <a:r>
              <a:rPr lang="en-IN" dirty="0"/>
              <a:t>, instead of just </a:t>
            </a:r>
            <a:r>
              <a:rPr lang="en-IN" dirty="0">
                <a:solidFill>
                  <a:srgbClr val="C00000"/>
                </a:solidFill>
              </a:rPr>
              <a:t>printing it out</a:t>
            </a:r>
            <a:r>
              <a:rPr lang="en-IN" dirty="0"/>
              <a:t>.</a:t>
            </a:r>
          </a:p>
          <a:p>
            <a:r>
              <a:rPr lang="en-IN" dirty="0"/>
              <a:t>A return statement is used to </a:t>
            </a:r>
            <a:r>
              <a:rPr lang="en-IN" dirty="0">
                <a:solidFill>
                  <a:srgbClr val="C00000"/>
                </a:solidFill>
              </a:rPr>
              <a:t>end the execution </a:t>
            </a:r>
            <a:r>
              <a:rPr lang="en-IN" dirty="0"/>
              <a:t>of the function call. The statements after the return statements are </a:t>
            </a:r>
            <a:r>
              <a:rPr lang="en-IN" dirty="0">
                <a:solidFill>
                  <a:srgbClr val="C00000"/>
                </a:solidFill>
              </a:rPr>
              <a:t>not executed</a:t>
            </a:r>
            <a:r>
              <a:rPr lang="en-IN" dirty="0"/>
              <a:t>. </a:t>
            </a:r>
          </a:p>
          <a:p>
            <a:r>
              <a:rPr lang="en-IN" dirty="0"/>
              <a:t>If the return statement is without any expression, then the special value </a:t>
            </a:r>
            <a:r>
              <a:rPr lang="en-IN" dirty="0">
                <a:solidFill>
                  <a:srgbClr val="C00000"/>
                </a:solidFill>
              </a:rPr>
              <a:t>None is returned</a:t>
            </a:r>
            <a:r>
              <a:rPr lang="en-IN" dirty="0"/>
              <a:t>. </a:t>
            </a:r>
          </a:p>
          <a:p>
            <a:r>
              <a:rPr lang="en-IN" dirty="0"/>
              <a:t>In python we can return multiple values from function using </a:t>
            </a:r>
            <a:r>
              <a:rPr lang="en-IN" dirty="0">
                <a:solidFill>
                  <a:srgbClr val="C00000"/>
                </a:solidFill>
              </a:rPr>
              <a:t>object, tuple, list, Dictionary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9749F-1AB3-3097-68A9-8A8D4F65429C}"/>
              </a:ext>
            </a:extLst>
          </p:cNvPr>
          <p:cNvSpPr/>
          <p:nvPr/>
        </p:nvSpPr>
        <p:spPr>
          <a:xfrm>
            <a:off x="1114866" y="3836412"/>
            <a:ext cx="4881667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add_number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(n1,n2) 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n1 + n2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sum1 = 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add_number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5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sum2 = 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add_number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6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/>
              </a:rPr>
            </a:br>
            <a:r>
              <a:rPr lang="en-US" sz="1600" dirty="0">
                <a:solidFill>
                  <a:srgbClr val="000000"/>
                </a:solidFill>
                <a:latin typeface="Consolas"/>
              </a:rPr>
              <a:t>print(sum1)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print(sum2)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9AFA3-F532-DC0C-9743-ADF0C7B20644}"/>
              </a:ext>
            </a:extLst>
          </p:cNvPr>
          <p:cNvSpPr/>
          <p:nvPr/>
        </p:nvSpPr>
        <p:spPr>
          <a:xfrm>
            <a:off x="614873" y="3836412"/>
            <a:ext cx="499993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9FFF0D47-B30E-8AF9-D6DE-F2723223D364}"/>
              </a:ext>
            </a:extLst>
          </p:cNvPr>
          <p:cNvSpPr/>
          <p:nvPr/>
        </p:nvSpPr>
        <p:spPr>
          <a:xfrm>
            <a:off x="614873" y="3507228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returnDemo.py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Line Callout 1 10">
            <a:extLst>
              <a:ext uri="{FF2B5EF4-FFF2-40B4-BE49-F238E27FC236}">
                <a16:creationId xmlns:a16="http://schemas.microsoft.com/office/drawing/2014/main" id="{233209C9-A00C-4120-995E-E3E61D70D9F3}"/>
              </a:ext>
            </a:extLst>
          </p:cNvPr>
          <p:cNvSpPr/>
          <p:nvPr/>
        </p:nvSpPr>
        <p:spPr>
          <a:xfrm>
            <a:off x="4857316" y="3983329"/>
            <a:ext cx="1406636" cy="14492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Output :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8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70426D-CA03-55DD-4B89-3AFBC9BF4E2F}"/>
              </a:ext>
            </a:extLst>
          </p:cNvPr>
          <p:cNvCxnSpPr/>
          <p:nvPr/>
        </p:nvCxnSpPr>
        <p:spPr>
          <a:xfrm flipV="1">
            <a:off x="3877602" y="4707948"/>
            <a:ext cx="979714" cy="27991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23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47D80-6228-3C45-5033-0729B132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33B76-E6F2-E1F8-D765-9F7648DC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return Multiple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29669-1204-829A-D354-677692FC9A22}"/>
              </a:ext>
            </a:extLst>
          </p:cNvPr>
          <p:cNvSpPr/>
          <p:nvPr/>
        </p:nvSpPr>
        <p:spPr>
          <a:xfrm>
            <a:off x="958750" y="1445047"/>
            <a:ext cx="5487339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test():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a=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b=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return multiple values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test()</a:t>
            </a: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test()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print(x)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print(x[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"a, b, c="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83239-2337-4B55-4FB4-C368CFBB96CE}"/>
              </a:ext>
            </a:extLst>
          </p:cNvPr>
          <p:cNvSpPr/>
          <p:nvPr/>
        </p:nvSpPr>
        <p:spPr>
          <a:xfrm>
            <a:off x="458757" y="1445047"/>
            <a:ext cx="499993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74C9698B-A5CF-3BB4-7268-BA21AAE31EC4}"/>
              </a:ext>
            </a:extLst>
          </p:cNvPr>
          <p:cNvSpPr/>
          <p:nvPr/>
        </p:nvSpPr>
        <p:spPr>
          <a:xfrm>
            <a:off x="458757" y="1115863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returndemo.py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00B03-7F90-7FAB-1BF3-1C823794F789}"/>
              </a:ext>
            </a:extLst>
          </p:cNvPr>
          <p:cNvSpPr/>
          <p:nvPr/>
        </p:nvSpPr>
        <p:spPr>
          <a:xfrm>
            <a:off x="6665396" y="1441565"/>
            <a:ext cx="447231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(1, 2, 3)</a:t>
            </a:r>
          </a:p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IN" sz="1600" b="1" dirty="0">
                <a:latin typeface="Consolas" pitchFamily="49" charset="0"/>
                <a:cs typeface="Consolas" panose="020B0609020204030204" pitchFamily="49" charset="0"/>
              </a:rPr>
              <a:t>a, b, c= 1 2 3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7664063B-B656-A744-3457-9885012319CC}"/>
              </a:ext>
            </a:extLst>
          </p:cNvPr>
          <p:cNvSpPr/>
          <p:nvPr/>
        </p:nvSpPr>
        <p:spPr>
          <a:xfrm>
            <a:off x="6665396" y="1115863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99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build="p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8AF3-4DC5-0643-3253-D3C940F9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5863-6166-B342-5B95-12AB0A52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CD37-4C53-5373-1F85-A06FAB66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WAP that define a function to find factorial of given number.</a:t>
            </a:r>
          </a:p>
          <a:p>
            <a:r>
              <a:rPr lang="en-US" dirty="0"/>
              <a:t>WAP that defines a function which returns 1 if the number is prime otherwise return 0.</a:t>
            </a:r>
          </a:p>
          <a:p>
            <a:r>
              <a:rPr lang="en-US" dirty="0"/>
              <a:t>WAP that defines a function to add first n numbers.</a:t>
            </a:r>
          </a:p>
        </p:txBody>
      </p:sp>
    </p:spTree>
    <p:extLst>
      <p:ext uri="{BB962C8B-B14F-4D97-AF65-F5344CB8AC3E}">
        <p14:creationId xmlns:p14="http://schemas.microsoft.com/office/powerpoint/2010/main" val="218725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46A87-4B21-175F-E7D7-F2218CE2A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B6F9-DCDC-E1A9-9599-07B6852F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Scope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45C9-AB32-B335-2E30-1BD7E6DC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variables in a program </a:t>
            </a:r>
            <a:r>
              <a:rPr lang="en-US" dirty="0">
                <a:solidFill>
                  <a:srgbClr val="C00000"/>
                </a:solidFill>
              </a:rPr>
              <a:t>may not be accessible at all locations </a:t>
            </a:r>
            <a:r>
              <a:rPr lang="en-US" dirty="0"/>
              <a:t>in that program. This depends on where you have </a:t>
            </a:r>
            <a:r>
              <a:rPr lang="en-US" dirty="0">
                <a:solidFill>
                  <a:srgbClr val="C00000"/>
                </a:solidFill>
              </a:rPr>
              <a:t>declared a variable</a:t>
            </a:r>
            <a:r>
              <a:rPr lang="en-US" dirty="0"/>
              <a:t>.</a:t>
            </a:r>
          </a:p>
          <a:p>
            <a:r>
              <a:rPr lang="en-US" dirty="0"/>
              <a:t>The scope of a variable determines the portion of the program where you can access a particular identifier. There are two basic scopes of variables in Python:</a:t>
            </a:r>
          </a:p>
          <a:p>
            <a:pPr lvl="1"/>
            <a:r>
              <a:rPr lang="en-US" sz="2200" dirty="0"/>
              <a:t>Global variables</a:t>
            </a:r>
          </a:p>
          <a:p>
            <a:pPr lvl="1"/>
            <a:r>
              <a:rPr lang="en-US" sz="2200" dirty="0"/>
              <a:t>Local variables</a:t>
            </a:r>
          </a:p>
          <a:p>
            <a:r>
              <a:rPr lang="en-US" altLang="en-US" dirty="0"/>
              <a:t>Variables that are defined inside a </a:t>
            </a:r>
            <a:r>
              <a:rPr lang="en-US" altLang="en-US" dirty="0">
                <a:solidFill>
                  <a:srgbClr val="C00000"/>
                </a:solidFill>
              </a:rPr>
              <a:t>function body have a local scope</a:t>
            </a:r>
            <a:r>
              <a:rPr lang="en-US" altLang="en-US" dirty="0"/>
              <a:t>, and those defined outside have a </a:t>
            </a:r>
            <a:r>
              <a:rPr lang="en-US" altLang="en-US" dirty="0">
                <a:solidFill>
                  <a:srgbClr val="C00000"/>
                </a:solidFill>
              </a:rPr>
              <a:t>global scope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This means that local variables can be accessed </a:t>
            </a:r>
            <a:r>
              <a:rPr lang="en-US" altLang="en-US" dirty="0">
                <a:solidFill>
                  <a:srgbClr val="C00000"/>
                </a:solidFill>
              </a:rPr>
              <a:t>only inside the function </a:t>
            </a:r>
            <a:r>
              <a:rPr lang="en-US" altLang="en-US" dirty="0"/>
              <a:t>in which they are declared.</a:t>
            </a:r>
          </a:p>
          <a:p>
            <a:r>
              <a:rPr lang="en-US" altLang="en-US" dirty="0"/>
              <a:t>whereas global variables can be accessed throughout the </a:t>
            </a:r>
            <a:r>
              <a:rPr lang="en-US" altLang="en-US" dirty="0">
                <a:solidFill>
                  <a:srgbClr val="C00000"/>
                </a:solidFill>
              </a:rPr>
              <a:t>program body by all functions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When we call a function, the variables declared inside it are </a:t>
            </a:r>
            <a:r>
              <a:rPr lang="en-US" altLang="en-US" dirty="0">
                <a:solidFill>
                  <a:srgbClr val="C00000"/>
                </a:solidFill>
              </a:rPr>
              <a:t>brought into scope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5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2B5B-F4C6-17A7-F4E6-A42697A2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DBE5-1B27-49B7-72E5-AFB63AC9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078DE-0FA2-41CF-6467-2E0D3ECF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is a </a:t>
            </a:r>
            <a:r>
              <a:rPr lang="en-US" dirty="0">
                <a:solidFill>
                  <a:srgbClr val="C00000"/>
                </a:solidFill>
              </a:rPr>
              <a:t>mutable ordered sequence of objects</a:t>
            </a:r>
            <a:r>
              <a:rPr lang="en-US" dirty="0"/>
              <a:t>, duplicate values are allowed inside list.</a:t>
            </a:r>
          </a:p>
          <a:p>
            <a:r>
              <a:rPr lang="en-US" dirty="0"/>
              <a:t>List will be represented by </a:t>
            </a:r>
            <a:r>
              <a:rPr lang="en-US" dirty="0">
                <a:solidFill>
                  <a:srgbClr val="C00000"/>
                </a:solidFill>
              </a:rPr>
              <a:t>square brackets </a:t>
            </a:r>
            <a:r>
              <a:rPr lang="en-US" dirty="0"/>
              <a:t>[ ].</a:t>
            </a:r>
          </a:p>
          <a:p>
            <a:r>
              <a:rPr lang="en-US" dirty="0"/>
              <a:t>Python does not have array, List can be used similar to Array.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slicing similar to string in order to get the sub list from the list.</a:t>
            </a:r>
          </a:p>
          <a:p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C9535-ECF0-76D9-2FF5-BB7173421DE3}"/>
              </a:ext>
            </a:extLst>
          </p:cNvPr>
          <p:cNvSpPr/>
          <p:nvPr/>
        </p:nvSpPr>
        <p:spPr>
          <a:xfrm>
            <a:off x="1059959" y="2552804"/>
            <a:ext cx="8472276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rakjot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))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 =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b="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b="0" dirty="0">
                <a:solidFill>
                  <a:srgbClr val="000000"/>
                </a:solidFill>
                <a:latin typeface="Consolas"/>
              </a:rPr>
              <a:t>[-1])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D2A7E-0843-262F-229B-704975C928BD}"/>
              </a:ext>
            </a:extLst>
          </p:cNvPr>
          <p:cNvSpPr/>
          <p:nvPr/>
        </p:nvSpPr>
        <p:spPr>
          <a:xfrm>
            <a:off x="559966" y="2557455"/>
            <a:ext cx="499993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8F658A1B-4702-A5A0-4E37-FA4CE8974887}"/>
              </a:ext>
            </a:extLst>
          </p:cNvPr>
          <p:cNvSpPr/>
          <p:nvPr/>
        </p:nvSpPr>
        <p:spPr>
          <a:xfrm>
            <a:off x="559966" y="222955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list.py</a:t>
            </a:r>
          </a:p>
        </p:txBody>
      </p:sp>
      <p:sp>
        <p:nvSpPr>
          <p:cNvPr id="12" name="Line Callout 1 6">
            <a:extLst>
              <a:ext uri="{FF2B5EF4-FFF2-40B4-BE49-F238E27FC236}">
                <a16:creationId xmlns:a16="http://schemas.microsoft.com/office/drawing/2014/main" id="{8B3EDE1B-E2CC-A143-2466-849D673A9CD9}"/>
              </a:ext>
            </a:extLst>
          </p:cNvPr>
          <p:cNvSpPr/>
          <p:nvPr/>
        </p:nvSpPr>
        <p:spPr>
          <a:xfrm>
            <a:off x="6297384" y="2867323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3 </a:t>
            </a:r>
            <a:r>
              <a:rPr lang="en-IN" dirty="0">
                <a:solidFill>
                  <a:schemeClr val="tx1"/>
                </a:solidFill>
              </a:rPr>
              <a:t>(length of the List)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Line Callout 1 7">
            <a:extLst>
              <a:ext uri="{FF2B5EF4-FFF2-40B4-BE49-F238E27FC236}">
                <a16:creationId xmlns:a16="http://schemas.microsoft.com/office/drawing/2014/main" id="{2DC83931-C8B8-C241-27CC-055FCA9F8513}"/>
              </a:ext>
            </a:extLst>
          </p:cNvPr>
          <p:cNvSpPr/>
          <p:nvPr/>
        </p:nvSpPr>
        <p:spPr>
          <a:xfrm>
            <a:off x="6297383" y="2394149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institute </a:t>
            </a:r>
            <a:r>
              <a:rPr lang="en-IN" dirty="0">
                <a:solidFill>
                  <a:schemeClr val="tx1"/>
                </a:solidFill>
              </a:rPr>
              <a:t>(List index starts with 0)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Line Callout 1 8">
            <a:extLst>
              <a:ext uri="{FF2B5EF4-FFF2-40B4-BE49-F238E27FC236}">
                <a16:creationId xmlns:a16="http://schemas.microsoft.com/office/drawing/2014/main" id="{29124D31-4250-6806-7D58-1437DE0C4E77}"/>
              </a:ext>
            </a:extLst>
          </p:cNvPr>
          <p:cNvSpPr/>
          <p:nvPr/>
        </p:nvSpPr>
        <p:spPr>
          <a:xfrm>
            <a:off x="6288757" y="3332031"/>
            <a:ext cx="5220900" cy="6245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'institute', 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']</a:t>
            </a:r>
          </a:p>
          <a:p>
            <a:r>
              <a:rPr lang="en-IN" b="1" i="1" dirty="0">
                <a:solidFill>
                  <a:schemeClr val="tx1"/>
                </a:solidFill>
              </a:rPr>
              <a:t>Note : </a:t>
            </a:r>
            <a:r>
              <a:rPr lang="en-IN" i="1" dirty="0">
                <a:solidFill>
                  <a:schemeClr val="tx1"/>
                </a:solidFill>
              </a:rPr>
              <a:t> spelling of 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 is updated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Line Callout 1 13">
            <a:extLst>
              <a:ext uri="{FF2B5EF4-FFF2-40B4-BE49-F238E27FC236}">
                <a16:creationId xmlns:a16="http://schemas.microsoft.com/office/drawing/2014/main" id="{DFFC1E30-F062-654E-9C23-59173168BF79}"/>
              </a:ext>
            </a:extLst>
          </p:cNvPr>
          <p:cNvSpPr/>
          <p:nvPr/>
        </p:nvSpPr>
        <p:spPr>
          <a:xfrm>
            <a:off x="6297384" y="4006010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(-1 represent last element)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B77DDE-B825-EC23-D6E3-F82A52228291}"/>
              </a:ext>
            </a:extLst>
          </p:cNvPr>
          <p:cNvCxnSpPr>
            <a:cxnSpLocks/>
          </p:cNvCxnSpPr>
          <p:nvPr/>
        </p:nvCxnSpPr>
        <p:spPr>
          <a:xfrm flipV="1">
            <a:off x="3098759" y="2608395"/>
            <a:ext cx="3189998" cy="52753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52F402-9149-E738-BC63-F3828593CDA6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278054" y="3081570"/>
            <a:ext cx="3019330" cy="36949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EB1A9B-27E2-05D4-BCFF-579B98FEA242}"/>
              </a:ext>
            </a:extLst>
          </p:cNvPr>
          <p:cNvCxnSpPr>
            <a:cxnSpLocks/>
          </p:cNvCxnSpPr>
          <p:nvPr/>
        </p:nvCxnSpPr>
        <p:spPr>
          <a:xfrm flipV="1">
            <a:off x="2852242" y="3644283"/>
            <a:ext cx="3433090" cy="33555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2113A0-B2F6-1721-078E-995AF0AAF6A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228552" y="4220256"/>
            <a:ext cx="3068832" cy="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BFE6C2F-E4B1-3952-6040-85AE5D0DAF97}"/>
              </a:ext>
            </a:extLst>
          </p:cNvPr>
          <p:cNvSpPr/>
          <p:nvPr/>
        </p:nvSpPr>
        <p:spPr>
          <a:xfrm>
            <a:off x="1059959" y="5306701"/>
            <a:ext cx="847227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'gujarat'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'INDIA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[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71FECE-E458-E3F9-F477-FBEF66721473}"/>
              </a:ext>
            </a:extLst>
          </p:cNvPr>
          <p:cNvSpPr/>
          <p:nvPr/>
        </p:nvSpPr>
        <p:spPr>
          <a:xfrm>
            <a:off x="559966" y="5306701"/>
            <a:ext cx="49999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" name="Rectangle: Top Corners Rounded 6">
            <a:extLst>
              <a:ext uri="{FF2B5EF4-FFF2-40B4-BE49-F238E27FC236}">
                <a16:creationId xmlns:a16="http://schemas.microsoft.com/office/drawing/2014/main" id="{80568507-CD8A-31E4-09B9-03D67BA1CA43}"/>
              </a:ext>
            </a:extLst>
          </p:cNvPr>
          <p:cNvSpPr/>
          <p:nvPr/>
        </p:nvSpPr>
        <p:spPr>
          <a:xfrm>
            <a:off x="559966" y="497751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list.py</a:t>
            </a:r>
          </a:p>
        </p:txBody>
      </p:sp>
      <p:sp>
        <p:nvSpPr>
          <p:cNvPr id="23" name="Line Callout 1 12">
            <a:extLst>
              <a:ext uri="{FF2B5EF4-FFF2-40B4-BE49-F238E27FC236}">
                <a16:creationId xmlns:a16="http://schemas.microsoft.com/office/drawing/2014/main" id="{AFBA577F-7424-D7C2-C47E-FA6C00A86405}"/>
              </a:ext>
            </a:extLst>
          </p:cNvPr>
          <p:cNvSpPr/>
          <p:nvPr/>
        </p:nvSpPr>
        <p:spPr>
          <a:xfrm>
            <a:off x="5150420" y="5793989"/>
            <a:ext cx="5220900" cy="7163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['institute', 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']</a:t>
            </a:r>
          </a:p>
          <a:p>
            <a:r>
              <a:rPr lang="en-IN" b="1" i="1" dirty="0">
                <a:solidFill>
                  <a:schemeClr val="tx1"/>
                </a:solidFill>
              </a:rPr>
              <a:t>Note : </a:t>
            </a:r>
            <a:r>
              <a:rPr lang="en-IN" i="1" dirty="0">
                <a:solidFill>
                  <a:schemeClr val="tx1"/>
                </a:solidFill>
              </a:rPr>
              <a:t> end index not included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DC9DA9-7D6C-34D6-1BF7-D75519F7B13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377682" y="5784980"/>
            <a:ext cx="1772738" cy="36718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2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build="p" animBg="1"/>
      <p:bldP spid="21" grpId="0" animBg="1"/>
      <p:bldP spid="22" grpId="0" animBg="1"/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58AD-8EF1-8C7A-4D8E-C2204D0BB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220D-689E-086D-DC71-230FAD2E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Scope of Variables </a:t>
            </a:r>
            <a:r>
              <a:rPr lang="en-IN" sz="3600" dirty="0"/>
              <a:t>(cont.)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8581D1-9DD0-06F4-790A-A00847C4CE45}"/>
              </a:ext>
            </a:extLst>
          </p:cNvPr>
          <p:cNvSpPr/>
          <p:nvPr/>
        </p:nvSpPr>
        <p:spPr>
          <a:xfrm>
            <a:off x="7356088" y="4096842"/>
            <a:ext cx="464701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Inside the function local total :  30</a:t>
            </a:r>
          </a:p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Outside the function global total :  30</a:t>
            </a:r>
          </a:p>
        </p:txBody>
      </p:sp>
      <p:sp>
        <p:nvSpPr>
          <p:cNvPr id="5" name="Rectangle: Top Corners Rounded 6">
            <a:extLst>
              <a:ext uri="{FF2B5EF4-FFF2-40B4-BE49-F238E27FC236}">
                <a16:creationId xmlns:a16="http://schemas.microsoft.com/office/drawing/2014/main" id="{1DD20929-4638-09E2-A36E-7F0FBF501FBF}"/>
              </a:ext>
            </a:extLst>
          </p:cNvPr>
          <p:cNvSpPr/>
          <p:nvPr/>
        </p:nvSpPr>
        <p:spPr>
          <a:xfrm>
            <a:off x="7356088" y="3771140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B301C4-BCA2-B48E-C8BD-156E4FE39210}"/>
              </a:ext>
            </a:extLst>
          </p:cNvPr>
          <p:cNvSpPr/>
          <p:nvPr/>
        </p:nvSpPr>
        <p:spPr>
          <a:xfrm>
            <a:off x="688892" y="1312754"/>
            <a:ext cx="647323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is local variable. 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sum( arg1, arg2 ):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arg1 + arg2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"Inside the function local total : 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total)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total</a:t>
            </a:r>
            <a:b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Now you can call sum function 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 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"Outside the function global total : 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total)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8B9FE9-BC16-E295-2F8B-7C6A83A9B697}"/>
              </a:ext>
            </a:extLst>
          </p:cNvPr>
          <p:cNvSpPr/>
          <p:nvPr/>
        </p:nvSpPr>
        <p:spPr>
          <a:xfrm>
            <a:off x="188899" y="1312754"/>
            <a:ext cx="499993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BB6003DF-BC5E-F485-6167-80970F291F5D}"/>
              </a:ext>
            </a:extLst>
          </p:cNvPr>
          <p:cNvSpPr/>
          <p:nvPr/>
        </p:nvSpPr>
        <p:spPr>
          <a:xfrm>
            <a:off x="188899" y="983570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Local.py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E2A69E-3F94-DBEC-641C-67E16990004E}"/>
              </a:ext>
            </a:extLst>
          </p:cNvPr>
          <p:cNvSpPr/>
          <p:nvPr/>
        </p:nvSpPr>
        <p:spPr>
          <a:xfrm>
            <a:off x="7356088" y="1309272"/>
            <a:ext cx="464701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Inside the function local total :  30</a:t>
            </a:r>
          </a:p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Outside the function global total :  0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670ECDF0-17C6-329C-FFB0-26EA23C48348}"/>
              </a:ext>
            </a:extLst>
          </p:cNvPr>
          <p:cNvSpPr/>
          <p:nvPr/>
        </p:nvSpPr>
        <p:spPr>
          <a:xfrm>
            <a:off x="7356088" y="983570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C57E65-F19D-ED80-DE04-9AC15EA04108}"/>
              </a:ext>
            </a:extLst>
          </p:cNvPr>
          <p:cNvSpPr/>
          <p:nvPr/>
        </p:nvSpPr>
        <p:spPr>
          <a:xfrm>
            <a:off x="688892" y="4096842"/>
            <a:ext cx="6473236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is global variable. 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sum( arg1, arg2 ):</a:t>
            </a:r>
          </a:p>
          <a:p>
            <a:pPr lvl="1"/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total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arg1 + arg2</a:t>
            </a:r>
          </a:p>
          <a:p>
            <a:pPr lvl="1"/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"Inside the function local total : 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total)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total</a:t>
            </a:r>
            <a:b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Now you can call sum function 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 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 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"Outside the function global total : "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total)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5B1E1D-EEF2-6BFB-1580-05AED7CD6248}"/>
              </a:ext>
            </a:extLst>
          </p:cNvPr>
          <p:cNvSpPr/>
          <p:nvPr/>
        </p:nvSpPr>
        <p:spPr>
          <a:xfrm>
            <a:off x="188899" y="4096842"/>
            <a:ext cx="499993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50485117-7E33-6E35-14C2-CC6915756C8B}"/>
              </a:ext>
            </a:extLst>
          </p:cNvPr>
          <p:cNvSpPr/>
          <p:nvPr/>
        </p:nvSpPr>
        <p:spPr>
          <a:xfrm>
            <a:off x="188899" y="3767658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Global.py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6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uiExpand="1" build="p" animBg="1"/>
      <p:bldP spid="7" grpId="0" animBg="1"/>
      <p:bldP spid="8" grpId="0" animBg="1"/>
      <p:bldP spid="9" grpId="0" uiExpand="1" build="p" animBg="1"/>
      <p:bldP spid="10" grpId="0" animBg="1"/>
      <p:bldP spid="11" grpId="0" uiExpand="1" build="p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7E838-7F96-7C35-F360-06FB01632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CDD1-7909-6882-CBB0-A8879521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Lambda Expression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E14D5-C20F-BF28-A78B-470B3B274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- 5</a:t>
            </a:r>
          </a:p>
        </p:txBody>
      </p:sp>
    </p:spTree>
    <p:extLst>
      <p:ext uri="{BB962C8B-B14F-4D97-AF65-F5344CB8AC3E}">
        <p14:creationId xmlns:p14="http://schemas.microsoft.com/office/powerpoint/2010/main" val="3967150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0742C-30C1-7D52-EEDE-D7383D47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DF5D-A376-8276-917D-83BDA00C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Lambda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0F757-44E2-3A4C-C0F8-24CB550B1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</a:t>
            </a:r>
            <a:r>
              <a:rPr lang="en-US" dirty="0">
                <a:solidFill>
                  <a:srgbClr val="C00000"/>
                </a:solidFill>
              </a:rPr>
              <a:t>lambda keyword </a:t>
            </a:r>
            <a:r>
              <a:rPr lang="en-US" dirty="0"/>
              <a:t>to create small anonymous functions.</a:t>
            </a:r>
          </a:p>
          <a:p>
            <a:r>
              <a:rPr lang="en-US" altLang="en-US" dirty="0"/>
              <a:t>These functions are called anonymous because they are not declared in the standard manner by using the </a:t>
            </a:r>
            <a:r>
              <a:rPr lang="en-US" altLang="en-US" i="1" dirty="0">
                <a:solidFill>
                  <a:srgbClr val="C00000"/>
                </a:solidFill>
              </a:rPr>
              <a:t>def</a:t>
            </a:r>
            <a:r>
              <a:rPr lang="en-US" altLang="en-US" dirty="0">
                <a:solidFill>
                  <a:schemeClr val="accent6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keyword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Lambda forms can take any number of arguments but return </a:t>
            </a:r>
            <a:r>
              <a:rPr lang="en-US" altLang="en-US" dirty="0">
                <a:solidFill>
                  <a:srgbClr val="C00000"/>
                </a:solidFill>
              </a:rPr>
              <a:t>just one value in the form of an expression</a:t>
            </a:r>
            <a:r>
              <a:rPr lang="en-US" altLang="en-US" dirty="0"/>
              <a:t>. They cannot contain </a:t>
            </a:r>
            <a:r>
              <a:rPr lang="en-US" altLang="en-US" dirty="0">
                <a:solidFill>
                  <a:srgbClr val="C00000"/>
                </a:solidFill>
              </a:rPr>
              <a:t>multiple expressions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Lambda functions have their own </a:t>
            </a:r>
            <a:r>
              <a:rPr lang="en-US" altLang="en-US" dirty="0">
                <a:solidFill>
                  <a:srgbClr val="C00000"/>
                </a:solidFill>
              </a:rPr>
              <a:t>local namespace and cannot access variables </a:t>
            </a:r>
            <a:r>
              <a:rPr lang="en-US" altLang="en-US" dirty="0"/>
              <a:t>other than those in their parameter list and those in the global namespace.</a:t>
            </a:r>
          </a:p>
          <a:p>
            <a:r>
              <a:rPr lang="en-US" altLang="en-US" dirty="0"/>
              <a:t>Although it appears that lambda's are a one-line version of a function, they are not equivalent to </a:t>
            </a:r>
            <a:r>
              <a:rPr lang="en-US" altLang="en-US" dirty="0">
                <a:solidFill>
                  <a:srgbClr val="C00000"/>
                </a:solidFill>
              </a:rPr>
              <a:t>inline statements </a:t>
            </a:r>
            <a:r>
              <a:rPr lang="en-US" altLang="en-US" dirty="0"/>
              <a:t>in C or C++.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43B7-AD61-F294-02AA-81962C7D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5E80-0E2B-16E5-5B24-A29EE495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Lambda Function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69C075-725D-6A48-9FBF-5F4226479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parameters are </a:t>
            </a:r>
            <a:r>
              <a:rPr lang="en-US" dirty="0">
                <a:solidFill>
                  <a:srgbClr val="C00000"/>
                </a:solidFill>
              </a:rPr>
              <a:t>optional,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and if supplied they are normally just comma- separated variable names, that is, </a:t>
            </a:r>
            <a:r>
              <a:rPr lang="en-US" dirty="0">
                <a:solidFill>
                  <a:srgbClr val="C00000"/>
                </a:solidFill>
              </a:rPr>
              <a:t>positional arguments</a:t>
            </a:r>
            <a:r>
              <a:rPr lang="en-US" dirty="0"/>
              <a:t>.</a:t>
            </a:r>
          </a:p>
          <a:p>
            <a:r>
              <a:rPr lang="en-US" dirty="0"/>
              <a:t>Lambda functions accept all kinds of arguments, just like normal def function</a:t>
            </a:r>
          </a:p>
          <a:p>
            <a:r>
              <a:rPr lang="en-US" dirty="0"/>
              <a:t>The expression can </a:t>
            </a:r>
            <a:r>
              <a:rPr lang="en-US" dirty="0">
                <a:solidFill>
                  <a:srgbClr val="C00000"/>
                </a:solidFill>
              </a:rPr>
              <a:t>not contain branches or loops </a:t>
            </a:r>
          </a:p>
          <a:p>
            <a:r>
              <a:rPr lang="en-US" dirty="0"/>
              <a:t>When a lambda function is called it </a:t>
            </a:r>
            <a:r>
              <a:rPr lang="en-US" dirty="0">
                <a:solidFill>
                  <a:srgbClr val="C00000"/>
                </a:solidFill>
              </a:rPr>
              <a:t>returns the result of computing the expression </a:t>
            </a:r>
            <a:r>
              <a:rPr lang="en-US" dirty="0"/>
              <a:t>as its result. </a:t>
            </a:r>
          </a:p>
          <a:p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572BE-F4D9-DC00-2E18-6E27A56BA9E1}"/>
              </a:ext>
            </a:extLst>
          </p:cNvPr>
          <p:cNvSpPr/>
          <p:nvPr/>
        </p:nvSpPr>
        <p:spPr>
          <a:xfrm>
            <a:off x="1000793" y="1385780"/>
            <a:ext cx="475323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arg1,arg2..argN: expression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F816E-81AA-06C5-0F73-AD48F0618DBC}"/>
              </a:ext>
            </a:extLst>
          </p:cNvPr>
          <p:cNvSpPr/>
          <p:nvPr/>
        </p:nvSpPr>
        <p:spPr>
          <a:xfrm>
            <a:off x="500800" y="1385780"/>
            <a:ext cx="49999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7" name="Rectangle: Top Corners Rounded 6">
            <a:extLst>
              <a:ext uri="{FF2B5EF4-FFF2-40B4-BE49-F238E27FC236}">
                <a16:creationId xmlns:a16="http://schemas.microsoft.com/office/drawing/2014/main" id="{AC73133E-BC10-3C7B-3F93-AD3C22946DD3}"/>
              </a:ext>
            </a:extLst>
          </p:cNvPr>
          <p:cNvSpPr/>
          <p:nvPr/>
        </p:nvSpPr>
        <p:spPr>
          <a:xfrm>
            <a:off x="500800" y="1056596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Syntax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7F300F-605A-FDBD-C3B1-CFC97E465A43}"/>
              </a:ext>
            </a:extLst>
          </p:cNvPr>
          <p:cNvSpPr/>
          <p:nvPr/>
        </p:nvSpPr>
        <p:spPr>
          <a:xfrm>
            <a:off x="1010124" y="4864177"/>
            <a:ext cx="4262635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arg1,arg2: arg1 + arg2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IN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Total"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,sum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E5F7D5-54D4-970B-3D11-B3928FA86C52}"/>
              </a:ext>
            </a:extLst>
          </p:cNvPr>
          <p:cNvSpPr/>
          <p:nvPr/>
        </p:nvSpPr>
        <p:spPr>
          <a:xfrm>
            <a:off x="510131" y="4864177"/>
            <a:ext cx="49999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0" name="Rectangle: Top Corners Rounded 6">
            <a:extLst>
              <a:ext uri="{FF2B5EF4-FFF2-40B4-BE49-F238E27FC236}">
                <a16:creationId xmlns:a16="http://schemas.microsoft.com/office/drawing/2014/main" id="{245EC15E-AF68-6D93-27A3-E640BBB589C1}"/>
              </a:ext>
            </a:extLst>
          </p:cNvPr>
          <p:cNvSpPr/>
          <p:nvPr/>
        </p:nvSpPr>
        <p:spPr>
          <a:xfrm>
            <a:off x="510131" y="4534993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Example.py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D5931A-D9B3-7845-4AD3-D910B91379DD}"/>
              </a:ext>
            </a:extLst>
          </p:cNvPr>
          <p:cNvSpPr/>
          <p:nvPr/>
        </p:nvSpPr>
        <p:spPr>
          <a:xfrm>
            <a:off x="555583" y="6016016"/>
            <a:ext cx="150562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Total 10</a:t>
            </a:r>
          </a:p>
        </p:txBody>
      </p:sp>
      <p:sp>
        <p:nvSpPr>
          <p:cNvPr id="22" name="Rectangle: Top Corners Rounded 6">
            <a:extLst>
              <a:ext uri="{FF2B5EF4-FFF2-40B4-BE49-F238E27FC236}">
                <a16:creationId xmlns:a16="http://schemas.microsoft.com/office/drawing/2014/main" id="{2E94DFA2-F5CE-6236-CDA5-FB049D9F5F17}"/>
              </a:ext>
            </a:extLst>
          </p:cNvPr>
          <p:cNvSpPr/>
          <p:nvPr/>
        </p:nvSpPr>
        <p:spPr>
          <a:xfrm>
            <a:off x="555582" y="5690314"/>
            <a:ext cx="803047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8837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16" grpId="0" animBg="1"/>
      <p:bldP spid="17" grpId="0" animBg="1"/>
      <p:bldP spid="18" grpId="0" build="p" animBg="1"/>
      <p:bldP spid="19" grpId="0" animBg="1"/>
      <p:bldP spid="20" grpId="0" animBg="1"/>
      <p:bldP spid="21" grpId="0" build="p" animBg="1"/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1299D-BAD3-07EA-089D-39DAD3660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798B-F95D-7D76-A3F2-44CB7565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Lambda Function (cont.)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419C2-69B3-6522-030B-962FBF96EA50}"/>
              </a:ext>
            </a:extLst>
          </p:cNvPr>
          <p:cNvSpPr/>
          <p:nvPr/>
        </p:nvSpPr>
        <p:spPr>
          <a:xfrm>
            <a:off x="903496" y="1418874"/>
            <a:ext cx="6473236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cube(y):</a:t>
            </a:r>
          </a:p>
          <a:p>
            <a:pPr lvl="1"/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y*y*y</a:t>
            </a: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lambda_cube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y: y*y*y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using the normally defined function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print(cube(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using the lambda function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lambda_cube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36FEA-C22A-6A1C-EFF2-67DA954A9D1A}"/>
              </a:ext>
            </a:extLst>
          </p:cNvPr>
          <p:cNvSpPr/>
          <p:nvPr/>
        </p:nvSpPr>
        <p:spPr>
          <a:xfrm>
            <a:off x="403503" y="1418874"/>
            <a:ext cx="499993" cy="2062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23070933-F193-CF07-65F1-33FB883056CB}"/>
              </a:ext>
            </a:extLst>
          </p:cNvPr>
          <p:cNvSpPr/>
          <p:nvPr/>
        </p:nvSpPr>
        <p:spPr>
          <a:xfrm>
            <a:off x="403503" y="1089690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Cube.py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72F4F-B89D-5667-3886-B55C07F7B5F5}"/>
              </a:ext>
            </a:extLst>
          </p:cNvPr>
          <p:cNvSpPr/>
          <p:nvPr/>
        </p:nvSpPr>
        <p:spPr>
          <a:xfrm>
            <a:off x="8184009" y="1415392"/>
            <a:ext cx="151486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125</a:t>
            </a:r>
          </a:p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125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EC6DD2D1-1286-AB2A-9975-9E122687DDD2}"/>
              </a:ext>
            </a:extLst>
          </p:cNvPr>
          <p:cNvSpPr/>
          <p:nvPr/>
        </p:nvSpPr>
        <p:spPr>
          <a:xfrm>
            <a:off x="8184010" y="1089690"/>
            <a:ext cx="85121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FF4A1-8D83-CADE-3A7E-A34D420E0C68}"/>
              </a:ext>
            </a:extLst>
          </p:cNvPr>
          <p:cNvSpPr/>
          <p:nvPr/>
        </p:nvSpPr>
        <p:spPr>
          <a:xfrm>
            <a:off x="903496" y="3982409"/>
            <a:ext cx="647323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Example of lambda function using if-else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 =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a, b : a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&gt; b)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print(Max(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671249-3EBF-373D-F4FE-6D781E586154}"/>
              </a:ext>
            </a:extLst>
          </p:cNvPr>
          <p:cNvSpPr/>
          <p:nvPr/>
        </p:nvSpPr>
        <p:spPr>
          <a:xfrm>
            <a:off x="403503" y="3982409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1" name="Rectangle: Top Corners Rounded 6">
            <a:extLst>
              <a:ext uri="{FF2B5EF4-FFF2-40B4-BE49-F238E27FC236}">
                <a16:creationId xmlns:a16="http://schemas.microsoft.com/office/drawing/2014/main" id="{CF210DB1-3EE2-D1B7-B159-164502CAC495}"/>
              </a:ext>
            </a:extLst>
          </p:cNvPr>
          <p:cNvSpPr/>
          <p:nvPr/>
        </p:nvSpPr>
        <p:spPr>
          <a:xfrm>
            <a:off x="403503" y="3653225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WithIfElse.py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B584F-9CC9-CEA8-D0BD-6E5F9FD54739}"/>
              </a:ext>
            </a:extLst>
          </p:cNvPr>
          <p:cNvSpPr/>
          <p:nvPr/>
        </p:nvSpPr>
        <p:spPr>
          <a:xfrm>
            <a:off x="8184009" y="3978927"/>
            <a:ext cx="151486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E3EEA7FC-BD6B-81FF-1151-843544E2DD1F}"/>
              </a:ext>
            </a:extLst>
          </p:cNvPr>
          <p:cNvSpPr/>
          <p:nvPr/>
        </p:nvSpPr>
        <p:spPr>
          <a:xfrm>
            <a:off x="8184009" y="3653225"/>
            <a:ext cx="85121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6FBD23-FBC7-A3F3-797C-A56AA674F7A6}"/>
              </a:ext>
            </a:extLst>
          </p:cNvPr>
          <p:cNvSpPr/>
          <p:nvPr/>
        </p:nvSpPr>
        <p:spPr>
          <a:xfrm>
            <a:off x="903496" y="5314838"/>
            <a:ext cx="647323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Lambda functions can be Immediately Invoked	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print((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x: x*x)(</a:t>
            </a:r>
            <a:r>
              <a:rPr lang="en-IN" sz="16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6EA53A-91DB-F25F-DBDB-C5F07AA20A27}"/>
              </a:ext>
            </a:extLst>
          </p:cNvPr>
          <p:cNvSpPr/>
          <p:nvPr/>
        </p:nvSpPr>
        <p:spPr>
          <a:xfrm>
            <a:off x="403503" y="5314838"/>
            <a:ext cx="49999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6" name="Rectangle: Top Corners Rounded 6">
            <a:extLst>
              <a:ext uri="{FF2B5EF4-FFF2-40B4-BE49-F238E27FC236}">
                <a16:creationId xmlns:a16="http://schemas.microsoft.com/office/drawing/2014/main" id="{EED6D02A-53A6-4C07-ACB2-CB93043467D6}"/>
              </a:ext>
            </a:extLst>
          </p:cNvPr>
          <p:cNvSpPr/>
          <p:nvPr/>
        </p:nvSpPr>
        <p:spPr>
          <a:xfrm>
            <a:off x="403503" y="4985654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call.py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40FE66-44F7-0AFF-0737-128A66876BB6}"/>
              </a:ext>
            </a:extLst>
          </p:cNvPr>
          <p:cNvSpPr/>
          <p:nvPr/>
        </p:nvSpPr>
        <p:spPr>
          <a:xfrm>
            <a:off x="8184009" y="5475948"/>
            <a:ext cx="151486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1400" b="1" dirty="0">
                <a:latin typeface="Consolas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18" name="Rectangle: Top Corners Rounded 6">
            <a:extLst>
              <a:ext uri="{FF2B5EF4-FFF2-40B4-BE49-F238E27FC236}">
                <a16:creationId xmlns:a16="http://schemas.microsoft.com/office/drawing/2014/main" id="{4F7981C4-C89D-AF69-907A-960A378EADF1}"/>
              </a:ext>
            </a:extLst>
          </p:cNvPr>
          <p:cNvSpPr/>
          <p:nvPr/>
        </p:nvSpPr>
        <p:spPr>
          <a:xfrm>
            <a:off x="8184009" y="5150246"/>
            <a:ext cx="85121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006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build="p" animBg="1"/>
      <p:bldP spid="8" grpId="0" animBg="1"/>
      <p:bldP spid="9" grpId="0" build="p" animBg="1"/>
      <p:bldP spid="10" grpId="0" animBg="1"/>
      <p:bldP spid="11" grpId="0" animBg="1"/>
      <p:bldP spid="12" grpId="0" build="p" animBg="1"/>
      <p:bldP spid="13" grpId="0" animBg="1"/>
      <p:bldP spid="14" grpId="0" build="p" animBg="1"/>
      <p:bldP spid="15" grpId="0" animBg="1"/>
      <p:bldP spid="16" grpId="0" animBg="1"/>
      <p:bldP spid="17" grpId="0" build="p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1E2A-5E64-6C65-56B7-955B5A4D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31B2-C441-3807-847E-5C192648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1C7E-98B6-AB7B-A6E5-5F4DCAF91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WAP to find square of given number using lambda expression.</a:t>
            </a:r>
          </a:p>
          <a:p>
            <a:r>
              <a:rPr lang="en-US" dirty="0"/>
              <a:t>WAP to find simple interest using lambda function.</a:t>
            </a:r>
          </a:p>
          <a:p>
            <a:r>
              <a:rPr lang="en-US" dirty="0"/>
              <a:t>WAP to make simple calculator using lambda expression.</a:t>
            </a:r>
          </a:p>
        </p:txBody>
      </p:sp>
    </p:spTree>
    <p:extLst>
      <p:ext uri="{BB962C8B-B14F-4D97-AF65-F5344CB8AC3E}">
        <p14:creationId xmlns:p14="http://schemas.microsoft.com/office/powerpoint/2010/main" val="263616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810CB-448C-6707-FBA1-1BBF54173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716E-39A8-EF7D-F0AB-D2A25646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93985" cy="2852737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0">
                      <a:srgbClr val="88570A"/>
                    </a:gs>
                    <a:gs pos="53000">
                      <a:srgbClr val="E99718"/>
                    </a:gs>
                  </a:gsLst>
                  <a:lin ang="0" scaled="1"/>
                  <a:tileRect/>
                </a:gradFill>
              </a:rPr>
              <a:t>Recursion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F7C99-95CC-080A-EB9D-1480B8D72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- 6</a:t>
            </a:r>
          </a:p>
        </p:txBody>
      </p:sp>
    </p:spTree>
    <p:extLst>
      <p:ext uri="{BB962C8B-B14F-4D97-AF65-F5344CB8AC3E}">
        <p14:creationId xmlns:p14="http://schemas.microsoft.com/office/powerpoint/2010/main" val="2621984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3F35B-F265-A73B-9084-630CEB62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F55D-265B-D945-6C93-DB4F5F62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B1B8E-8F89-B613-7E15-25C08F5FD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function which calls </a:t>
            </a:r>
            <a:r>
              <a:rPr lang="en-US" dirty="0">
                <a:solidFill>
                  <a:srgbClr val="C00000"/>
                </a:solidFill>
              </a:rPr>
              <a:t>itself is </a:t>
            </a:r>
            <a:r>
              <a:rPr lang="en-US" dirty="0"/>
              <a:t>called recursive function and such function calls are called recursive calls. </a:t>
            </a:r>
          </a:p>
          <a:p>
            <a:r>
              <a:rPr lang="en-US" dirty="0"/>
              <a:t>Recursion cannot be applied to </a:t>
            </a:r>
            <a:r>
              <a:rPr lang="en-US" dirty="0">
                <a:solidFill>
                  <a:srgbClr val="C00000"/>
                </a:solidFill>
              </a:rPr>
              <a:t>all problems</a:t>
            </a:r>
            <a:r>
              <a:rPr lang="en-US" dirty="0"/>
              <a:t>, but it is more useful for the tasks that can be defined in terms of a </a:t>
            </a:r>
            <a:r>
              <a:rPr lang="en-US" dirty="0">
                <a:solidFill>
                  <a:srgbClr val="C00000"/>
                </a:solidFill>
              </a:rPr>
              <a:t>similar subtask</a:t>
            </a:r>
            <a:r>
              <a:rPr lang="en-US" dirty="0"/>
              <a:t>.</a:t>
            </a:r>
          </a:p>
          <a:p>
            <a:r>
              <a:rPr lang="en-US" dirty="0"/>
              <a:t>It is idea of representing </a:t>
            </a:r>
            <a:r>
              <a:rPr lang="en-US" dirty="0">
                <a:solidFill>
                  <a:srgbClr val="C00000"/>
                </a:solidFill>
              </a:rPr>
              <a:t>problem a with smaller problems</a:t>
            </a:r>
            <a:r>
              <a:rPr lang="en-US" dirty="0"/>
              <a:t>.</a:t>
            </a:r>
          </a:p>
          <a:p>
            <a:r>
              <a:rPr lang="en-US" dirty="0"/>
              <a:t>Any problem that can be solved recursively can be solved </a:t>
            </a:r>
            <a:r>
              <a:rPr lang="en-US" dirty="0">
                <a:solidFill>
                  <a:srgbClr val="C00000"/>
                </a:solidFill>
              </a:rPr>
              <a:t>iteratively</a:t>
            </a:r>
            <a:r>
              <a:rPr lang="en-US" dirty="0"/>
              <a:t>.</a:t>
            </a:r>
          </a:p>
          <a:p>
            <a:r>
              <a:rPr lang="en-US" dirty="0"/>
              <a:t>When recursive function call itself, the memory for called function allocated and different copy of the local variable </a:t>
            </a:r>
            <a:r>
              <a:rPr lang="en-US" dirty="0">
                <a:solidFill>
                  <a:srgbClr val="C00000"/>
                </a:solidFill>
              </a:rPr>
              <a:t>is created for each function call</a:t>
            </a:r>
            <a:r>
              <a:rPr lang="en-US" dirty="0"/>
              <a:t>.</a:t>
            </a:r>
          </a:p>
          <a:p>
            <a:r>
              <a:rPr lang="en-US" dirty="0"/>
              <a:t>Some of the problem best suitable for recursion are</a:t>
            </a:r>
          </a:p>
          <a:p>
            <a:pPr lvl="1"/>
            <a:r>
              <a:rPr lang="en-US" sz="2200" dirty="0"/>
              <a:t>Factorial</a:t>
            </a:r>
          </a:p>
          <a:p>
            <a:pPr lvl="1"/>
            <a:r>
              <a:rPr lang="en-US" sz="2200" dirty="0"/>
              <a:t>Fibonacci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94F7-F22D-2E34-D4F9-8A7B862F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F0DD-A87A-0935-E965-A94DAFDD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Properties of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AB45C-F3A3-5123-C8E8-FCEFBC95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recursive function can </a:t>
            </a:r>
            <a:r>
              <a:rPr lang="en-US" dirty="0">
                <a:solidFill>
                  <a:srgbClr val="C00000"/>
                </a:solidFill>
              </a:rPr>
              <a:t>go infinite like a loop</a:t>
            </a:r>
            <a:r>
              <a:rPr lang="en-US" dirty="0"/>
              <a:t>. To avoid infinite running of recursive function, there are two properties that a recursive function must have.</a:t>
            </a:r>
          </a:p>
          <a:p>
            <a:r>
              <a:rPr lang="en-US" dirty="0">
                <a:solidFill>
                  <a:srgbClr val="C00000"/>
                </a:solidFill>
              </a:rPr>
              <a:t>Base Case or Base criteria </a:t>
            </a:r>
          </a:p>
          <a:p>
            <a:pPr lvl="1"/>
            <a:r>
              <a:rPr lang="en-US" sz="2200" dirty="0"/>
              <a:t>It allows the recursion algorithm to stop.</a:t>
            </a:r>
          </a:p>
          <a:p>
            <a:pPr lvl="1"/>
            <a:r>
              <a:rPr lang="en-US" sz="2200" dirty="0"/>
              <a:t>A base case is typically a problem that is small enough to solve directly.</a:t>
            </a:r>
          </a:p>
          <a:p>
            <a:r>
              <a:rPr lang="en-US" dirty="0">
                <a:solidFill>
                  <a:srgbClr val="C00000"/>
                </a:solidFill>
              </a:rPr>
              <a:t>Progressive approach</a:t>
            </a:r>
          </a:p>
          <a:p>
            <a:pPr lvl="1"/>
            <a:r>
              <a:rPr lang="en-US" sz="2200" dirty="0"/>
              <a:t>A recursive algorithm must change its state in such a way that it moves forward to the base case.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40AD9-0810-C4DD-E83A-818ED945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FBC-8146-276F-3C1B-026B63A1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Recursion - factorial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0227-995D-5D29-6A62-1F38AB428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factorial of a integer n, is product of</a:t>
            </a:r>
          </a:p>
          <a:p>
            <a:pPr lvl="1"/>
            <a:r>
              <a:rPr lang="en-US" sz="2200" dirty="0"/>
              <a:t>n * (n-1) * (n-2) *  …. * 1</a:t>
            </a:r>
          </a:p>
          <a:p>
            <a:r>
              <a:rPr lang="en-US" dirty="0"/>
              <a:t>Recursive definition of factorial</a:t>
            </a:r>
          </a:p>
          <a:p>
            <a:pPr lvl="1"/>
            <a:r>
              <a:rPr lang="en-US" sz="2200" dirty="0"/>
              <a:t>n! = n * (n-1)!</a:t>
            </a:r>
          </a:p>
          <a:p>
            <a:pPr lvl="1"/>
            <a:r>
              <a:rPr lang="en-US" sz="2200" dirty="0"/>
              <a:t>Example</a:t>
            </a:r>
          </a:p>
          <a:p>
            <a:pPr lvl="2"/>
            <a:r>
              <a:rPr lang="en-US" sz="2200" dirty="0"/>
              <a:t>3! = 3 * 2 * 1</a:t>
            </a:r>
          </a:p>
          <a:p>
            <a:pPr lvl="2"/>
            <a:r>
              <a:rPr lang="en-US" sz="2200" dirty="0"/>
              <a:t>3! = 3 * (2 * 1)</a:t>
            </a:r>
          </a:p>
          <a:p>
            <a:pPr lvl="2"/>
            <a:r>
              <a:rPr lang="en-US" sz="2200" dirty="0"/>
              <a:t>3! = 3 * (2!) </a:t>
            </a:r>
          </a:p>
          <a:p>
            <a:endParaRPr lang="en-US" dirty="0"/>
          </a:p>
          <a:p>
            <a:endParaRPr lang="en-US" sz="2100" dirty="0"/>
          </a:p>
        </p:txBody>
      </p:sp>
      <p:sp>
        <p:nvSpPr>
          <p:cNvPr id="23" name="Freeform 27">
            <a:extLst>
              <a:ext uri="{FF2B5EF4-FFF2-40B4-BE49-F238E27FC236}">
                <a16:creationId xmlns:a16="http://schemas.microsoft.com/office/drawing/2014/main" id="{17664C11-C5C5-37CE-E0DF-5B2B18843076}"/>
              </a:ext>
            </a:extLst>
          </p:cNvPr>
          <p:cNvSpPr/>
          <p:nvPr/>
        </p:nvSpPr>
        <p:spPr>
          <a:xfrm>
            <a:off x="6005026" y="1722093"/>
            <a:ext cx="1252251" cy="3980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>
                <a:solidFill>
                  <a:schemeClr val="tx1"/>
                </a:solidFill>
              </a:rPr>
              <a:t>Fact(5)</a:t>
            </a:r>
          </a:p>
        </p:txBody>
      </p:sp>
      <p:sp>
        <p:nvSpPr>
          <p:cNvPr id="24" name="Freeform 28">
            <a:extLst>
              <a:ext uri="{FF2B5EF4-FFF2-40B4-BE49-F238E27FC236}">
                <a16:creationId xmlns:a16="http://schemas.microsoft.com/office/drawing/2014/main" id="{AE18922C-8ADE-A2FE-99EA-AA28084254D9}"/>
              </a:ext>
            </a:extLst>
          </p:cNvPr>
          <p:cNvSpPr/>
          <p:nvPr/>
        </p:nvSpPr>
        <p:spPr>
          <a:xfrm>
            <a:off x="6730303" y="2625235"/>
            <a:ext cx="1252251" cy="3980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>
                <a:solidFill>
                  <a:schemeClr val="tx1"/>
                </a:solidFill>
              </a:rPr>
              <a:t>Fact(4)</a:t>
            </a:r>
          </a:p>
        </p:txBody>
      </p:sp>
      <p:sp>
        <p:nvSpPr>
          <p:cNvPr id="25" name="Freeform 29">
            <a:extLst>
              <a:ext uri="{FF2B5EF4-FFF2-40B4-BE49-F238E27FC236}">
                <a16:creationId xmlns:a16="http://schemas.microsoft.com/office/drawing/2014/main" id="{3BC8D7FB-D0CA-5F89-8A23-ECB3E77987F9}"/>
              </a:ext>
            </a:extLst>
          </p:cNvPr>
          <p:cNvSpPr/>
          <p:nvPr/>
        </p:nvSpPr>
        <p:spPr>
          <a:xfrm>
            <a:off x="7442671" y="3528377"/>
            <a:ext cx="1252251" cy="3980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>
                <a:solidFill>
                  <a:schemeClr val="tx1"/>
                </a:solidFill>
              </a:rPr>
              <a:t>Fact(3)</a:t>
            </a:r>
          </a:p>
        </p:txBody>
      </p:sp>
      <p:sp>
        <p:nvSpPr>
          <p:cNvPr id="26" name="Freeform 30">
            <a:extLst>
              <a:ext uri="{FF2B5EF4-FFF2-40B4-BE49-F238E27FC236}">
                <a16:creationId xmlns:a16="http://schemas.microsoft.com/office/drawing/2014/main" id="{6912B9A6-EB83-F070-8DF1-B50602D30390}"/>
              </a:ext>
            </a:extLst>
          </p:cNvPr>
          <p:cNvSpPr/>
          <p:nvPr/>
        </p:nvSpPr>
        <p:spPr>
          <a:xfrm>
            <a:off x="8182014" y="4431519"/>
            <a:ext cx="1252251" cy="3980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>
                <a:solidFill>
                  <a:schemeClr val="tx1"/>
                </a:solidFill>
              </a:rPr>
              <a:t>Fact(2)</a:t>
            </a: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8E57A773-6F1A-9708-B0F2-0DE233CC44DA}"/>
              </a:ext>
            </a:extLst>
          </p:cNvPr>
          <p:cNvSpPr/>
          <p:nvPr/>
        </p:nvSpPr>
        <p:spPr>
          <a:xfrm>
            <a:off x="8925597" y="5334661"/>
            <a:ext cx="1252251" cy="3980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>
                <a:solidFill>
                  <a:schemeClr val="tx1"/>
                </a:solidFill>
              </a:rPr>
              <a:t>Fact(1)</a:t>
            </a:r>
          </a:p>
        </p:txBody>
      </p:sp>
      <p:cxnSp>
        <p:nvCxnSpPr>
          <p:cNvPr id="28" name="Elbow Connector 32">
            <a:extLst>
              <a:ext uri="{FF2B5EF4-FFF2-40B4-BE49-F238E27FC236}">
                <a16:creationId xmlns:a16="http://schemas.microsoft.com/office/drawing/2014/main" id="{621354DA-6E3D-AE17-8704-5CBF9E945B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65018" y="2016469"/>
            <a:ext cx="503999" cy="721606"/>
          </a:xfrm>
          <a:prstGeom prst="bentConnector3">
            <a:avLst>
              <a:gd name="adj1" fmla="val 556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33">
            <a:extLst>
              <a:ext uri="{FF2B5EF4-FFF2-40B4-BE49-F238E27FC236}">
                <a16:creationId xmlns:a16="http://schemas.microsoft.com/office/drawing/2014/main" id="{5D7D0066-EA29-DB7B-8723-6C8B5A9FDE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70636" y="2917405"/>
            <a:ext cx="503999" cy="721606"/>
          </a:xfrm>
          <a:prstGeom prst="bentConnector3">
            <a:avLst>
              <a:gd name="adj1" fmla="val 556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34">
            <a:extLst>
              <a:ext uri="{FF2B5EF4-FFF2-40B4-BE49-F238E27FC236}">
                <a16:creationId xmlns:a16="http://schemas.microsoft.com/office/drawing/2014/main" id="{53B94A21-72CD-8FD2-B4B0-FA50A82976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93366" y="3822432"/>
            <a:ext cx="503999" cy="721606"/>
          </a:xfrm>
          <a:prstGeom prst="bentConnector3">
            <a:avLst>
              <a:gd name="adj1" fmla="val 556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5">
            <a:extLst>
              <a:ext uri="{FF2B5EF4-FFF2-40B4-BE49-F238E27FC236}">
                <a16:creationId xmlns:a16="http://schemas.microsoft.com/office/drawing/2014/main" id="{807277B1-38CC-98ED-0674-D5065C4E74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42004" y="4729034"/>
            <a:ext cx="503999" cy="721606"/>
          </a:xfrm>
          <a:prstGeom prst="bentConnector3">
            <a:avLst>
              <a:gd name="adj1" fmla="val 556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6">
            <a:extLst>
              <a:ext uri="{FF2B5EF4-FFF2-40B4-BE49-F238E27FC236}">
                <a16:creationId xmlns:a16="http://schemas.microsoft.com/office/drawing/2014/main" id="{88578AEC-8AEF-D557-E2E9-E3A468A8A7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90685" y="4737981"/>
            <a:ext cx="681464" cy="544180"/>
          </a:xfrm>
          <a:prstGeom prst="bentConnector3">
            <a:avLst>
              <a:gd name="adj1" fmla="val 1001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7">
            <a:extLst>
              <a:ext uri="{FF2B5EF4-FFF2-40B4-BE49-F238E27FC236}">
                <a16:creationId xmlns:a16="http://schemas.microsoft.com/office/drawing/2014/main" id="{4886711D-D79C-0F65-B1A9-4171A7F016A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51342" y="3813830"/>
            <a:ext cx="681464" cy="544180"/>
          </a:xfrm>
          <a:prstGeom prst="bentConnector3">
            <a:avLst>
              <a:gd name="adj1" fmla="val 1001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8">
            <a:extLst>
              <a:ext uri="{FF2B5EF4-FFF2-40B4-BE49-F238E27FC236}">
                <a16:creationId xmlns:a16="http://schemas.microsoft.com/office/drawing/2014/main" id="{49194362-13FA-512A-67E4-2BE23360BD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38974" y="2901111"/>
            <a:ext cx="681464" cy="544180"/>
          </a:xfrm>
          <a:prstGeom prst="bentConnector3">
            <a:avLst>
              <a:gd name="adj1" fmla="val 1001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9">
            <a:extLst>
              <a:ext uri="{FF2B5EF4-FFF2-40B4-BE49-F238E27FC236}">
                <a16:creationId xmlns:a16="http://schemas.microsoft.com/office/drawing/2014/main" id="{9BA85EE8-B1D2-C089-94F4-46F432B0571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13697" y="1971145"/>
            <a:ext cx="681464" cy="544180"/>
          </a:xfrm>
          <a:prstGeom prst="bentConnector3">
            <a:avLst>
              <a:gd name="adj1" fmla="val 1001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B2F094-8D32-7FE0-F2DD-6D9F3BA4A28F}"/>
              </a:ext>
            </a:extLst>
          </p:cNvPr>
          <p:cNvSpPr txBox="1"/>
          <p:nvPr/>
        </p:nvSpPr>
        <p:spPr>
          <a:xfrm>
            <a:off x="10264447" y="5170787"/>
            <a:ext cx="11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Calibri"/>
              </a:rPr>
              <a:t>return </a:t>
            </a:r>
            <a:r>
              <a:rPr lang="en-IN" b="1" dirty="0">
                <a:solidFill>
                  <a:schemeClr val="accent6"/>
                </a:solidFill>
                <a:latin typeface="Calibri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69AC93-2ADA-857E-3F7B-EA8F2F66441C}"/>
              </a:ext>
            </a:extLst>
          </p:cNvPr>
          <p:cNvSpPr txBox="1"/>
          <p:nvPr/>
        </p:nvSpPr>
        <p:spPr>
          <a:xfrm>
            <a:off x="9520990" y="4203673"/>
            <a:ext cx="188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Calibri"/>
              </a:rPr>
              <a:t>return </a:t>
            </a:r>
            <a:r>
              <a:rPr lang="en-IN" b="1" dirty="0">
                <a:solidFill>
                  <a:schemeClr val="accent6"/>
                </a:solidFill>
                <a:latin typeface="Calibri"/>
              </a:rPr>
              <a:t>2 * 1 = 2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2DE28E-6332-C451-052E-99B080CA566D}"/>
              </a:ext>
            </a:extLst>
          </p:cNvPr>
          <p:cNvSpPr txBox="1"/>
          <p:nvPr/>
        </p:nvSpPr>
        <p:spPr>
          <a:xfrm>
            <a:off x="8769648" y="3276820"/>
            <a:ext cx="188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Calibri"/>
              </a:rPr>
              <a:t>return </a:t>
            </a:r>
            <a:r>
              <a:rPr lang="en-IN" b="1" dirty="0">
                <a:solidFill>
                  <a:schemeClr val="accent6"/>
                </a:solidFill>
                <a:latin typeface="Calibri"/>
              </a:rPr>
              <a:t>3 * 2 = 6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2BFEBE-2935-BCB3-C927-258B5F751A26}"/>
              </a:ext>
            </a:extLst>
          </p:cNvPr>
          <p:cNvSpPr txBox="1"/>
          <p:nvPr/>
        </p:nvSpPr>
        <p:spPr>
          <a:xfrm>
            <a:off x="8008347" y="2404573"/>
            <a:ext cx="188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6"/>
                </a:solidFill>
                <a:latin typeface="Calibri"/>
              </a:rPr>
              <a:t>return </a:t>
            </a:r>
            <a:r>
              <a:rPr lang="en-IN" b="1" dirty="0">
                <a:solidFill>
                  <a:schemeClr val="accent6"/>
                </a:solidFill>
                <a:latin typeface="Calibri"/>
              </a:rPr>
              <a:t>4 * 6 = 24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AC065F-0985-4B08-8896-2DAE5C26DD69}"/>
              </a:ext>
            </a:extLst>
          </p:cNvPr>
          <p:cNvSpPr txBox="1"/>
          <p:nvPr/>
        </p:nvSpPr>
        <p:spPr>
          <a:xfrm>
            <a:off x="7211404" y="1598575"/>
            <a:ext cx="268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bri"/>
              </a:rPr>
              <a:t>Final </a:t>
            </a:r>
            <a:r>
              <a:rPr lang="en-IN" b="1" dirty="0">
                <a:solidFill>
                  <a:schemeClr val="accent6"/>
                </a:solidFill>
                <a:latin typeface="Calibri"/>
              </a:rPr>
              <a:t>Ans 5 *24 = 120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832133-CF1A-391F-7CDB-CE11415683F9}"/>
              </a:ext>
            </a:extLst>
          </p:cNvPr>
          <p:cNvSpPr txBox="1"/>
          <p:nvPr/>
        </p:nvSpPr>
        <p:spPr>
          <a:xfrm>
            <a:off x="6120542" y="964383"/>
            <a:ext cx="314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Recursive</a:t>
            </a:r>
            <a:r>
              <a:rPr lang="en-US" sz="2400" b="1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6"/>
                </a:solidFill>
              </a:rPr>
              <a:t>trace</a:t>
            </a:r>
          </a:p>
        </p:txBody>
      </p:sp>
    </p:spTree>
    <p:extLst>
      <p:ext uri="{BB962C8B-B14F-4D97-AF65-F5344CB8AC3E}">
        <p14:creationId xmlns:p14="http://schemas.microsoft.com/office/powerpoint/2010/main" val="355018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  <p:bldP spid="24" grpId="0" animBg="1"/>
      <p:bldP spid="25" grpId="0" animBg="1"/>
      <p:bldP spid="26" grpId="0" animBg="1"/>
      <p:bldP spid="27" grpId="0" animBg="1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F7A7C-FD4E-08BC-05BB-9B0BC15A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F24D-01D5-9964-8304-89FF0894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List methods : append(), insert(), extend()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25C9-88A2-ABF6-E61B-FE7F3216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append() method will </a:t>
            </a:r>
            <a:r>
              <a:rPr lang="en-US" dirty="0">
                <a:solidFill>
                  <a:srgbClr val="C00000"/>
                </a:solidFill>
              </a:rPr>
              <a:t>add element </a:t>
            </a:r>
            <a:r>
              <a:rPr lang="en-US" dirty="0"/>
              <a:t>at the end of the list.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insert() method will </a:t>
            </a:r>
            <a:r>
              <a:rPr lang="en-US" dirty="0">
                <a:solidFill>
                  <a:srgbClr val="C00000"/>
                </a:solidFill>
              </a:rPr>
              <a:t>add element </a:t>
            </a:r>
            <a:r>
              <a:rPr lang="en-US" dirty="0"/>
              <a:t>at the </a:t>
            </a:r>
            <a:r>
              <a:rPr lang="en-US" dirty="0">
                <a:solidFill>
                  <a:srgbClr val="C00000"/>
                </a:solidFill>
              </a:rPr>
              <a:t>specified index </a:t>
            </a:r>
            <a:r>
              <a:rPr lang="en-US" dirty="0"/>
              <a:t>in the list.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700" dirty="0"/>
          </a:p>
          <a:p>
            <a:r>
              <a:rPr lang="en-US" dirty="0"/>
              <a:t>extend() method will add </a:t>
            </a:r>
            <a:r>
              <a:rPr lang="en-US" dirty="0">
                <a:solidFill>
                  <a:srgbClr val="C00000"/>
                </a:solidFill>
              </a:rPr>
              <a:t>one data structure </a:t>
            </a:r>
            <a:r>
              <a:rPr lang="en-US" dirty="0"/>
              <a:t>(List or any) to current List.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CF642-4FA0-7428-6336-1B584E421AE8}"/>
              </a:ext>
            </a:extLst>
          </p:cNvPr>
          <p:cNvSpPr/>
          <p:nvPr/>
        </p:nvSpPr>
        <p:spPr>
          <a:xfrm>
            <a:off x="1087952" y="1678648"/>
            <a:ext cx="10254964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my_list.append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gujarat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A6D81-3172-500F-BFDB-D250EC9957F1}"/>
              </a:ext>
            </a:extLst>
          </p:cNvPr>
          <p:cNvSpPr/>
          <p:nvPr/>
        </p:nvSpPr>
        <p:spPr>
          <a:xfrm>
            <a:off x="587959" y="1678648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0" name="Rectangle: Top Corners Rounded 6">
            <a:extLst>
              <a:ext uri="{FF2B5EF4-FFF2-40B4-BE49-F238E27FC236}">
                <a16:creationId xmlns:a16="http://schemas.microsoft.com/office/drawing/2014/main" id="{1424E034-6B26-FA79-0EB9-372DAB62C060}"/>
              </a:ext>
            </a:extLst>
          </p:cNvPr>
          <p:cNvSpPr/>
          <p:nvPr/>
        </p:nvSpPr>
        <p:spPr>
          <a:xfrm>
            <a:off x="587959" y="134946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appendlistdemo.py</a:t>
            </a:r>
          </a:p>
        </p:txBody>
      </p:sp>
      <p:sp>
        <p:nvSpPr>
          <p:cNvPr id="21" name="Line Callout 1 14">
            <a:extLst>
              <a:ext uri="{FF2B5EF4-FFF2-40B4-BE49-F238E27FC236}">
                <a16:creationId xmlns:a16="http://schemas.microsoft.com/office/drawing/2014/main" id="{F44B210E-8989-26AA-3EF8-696DDD614987}"/>
              </a:ext>
            </a:extLst>
          </p:cNvPr>
          <p:cNvSpPr/>
          <p:nvPr/>
        </p:nvSpPr>
        <p:spPr>
          <a:xfrm>
            <a:off x="6045816" y="1979498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'institute', 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', '</a:t>
            </a:r>
            <a:r>
              <a:rPr lang="en-IN" i="1" dirty="0" err="1">
                <a:solidFill>
                  <a:schemeClr val="tx1"/>
                </a:solidFill>
              </a:rPr>
              <a:t>gujarat</a:t>
            </a:r>
            <a:r>
              <a:rPr lang="en-IN" i="1" dirty="0">
                <a:solidFill>
                  <a:schemeClr val="tx1"/>
                </a:solidFill>
              </a:rPr>
              <a:t>']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95AA80-98A2-63E5-0850-51CF50F4A230}"/>
              </a:ext>
            </a:extLst>
          </p:cNvPr>
          <p:cNvCxnSpPr/>
          <p:nvPr/>
        </p:nvCxnSpPr>
        <p:spPr>
          <a:xfrm flipH="1">
            <a:off x="2987811" y="2179889"/>
            <a:ext cx="3048000" cy="17032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8B98A1F-34C1-DCD9-9D81-41A86A7F5510}"/>
              </a:ext>
            </a:extLst>
          </p:cNvPr>
          <p:cNvSpPr/>
          <p:nvPr/>
        </p:nvSpPr>
        <p:spPr>
          <a:xfrm>
            <a:off x="1097276" y="3510908"/>
            <a:ext cx="10254965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my_list.insert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'of'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my_list.insert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98658"/>
                </a:solidFill>
                <a:latin typeface="Consolas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'engineering'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44D712-F300-B420-C153-440A230A75B1}"/>
              </a:ext>
            </a:extLst>
          </p:cNvPr>
          <p:cNvSpPr/>
          <p:nvPr/>
        </p:nvSpPr>
        <p:spPr>
          <a:xfrm>
            <a:off x="597284" y="3510908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5" name="Rectangle: Top Corners Rounded 6">
            <a:extLst>
              <a:ext uri="{FF2B5EF4-FFF2-40B4-BE49-F238E27FC236}">
                <a16:creationId xmlns:a16="http://schemas.microsoft.com/office/drawing/2014/main" id="{8E01375A-B571-B285-31A6-4337733D9468}"/>
              </a:ext>
            </a:extLst>
          </p:cNvPr>
          <p:cNvSpPr/>
          <p:nvPr/>
        </p:nvSpPr>
        <p:spPr>
          <a:xfrm>
            <a:off x="597284" y="3181724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insertlistdemo.py</a:t>
            </a:r>
          </a:p>
        </p:txBody>
      </p:sp>
      <p:sp>
        <p:nvSpPr>
          <p:cNvPr id="26" name="Line Callout 1 29">
            <a:extLst>
              <a:ext uri="{FF2B5EF4-FFF2-40B4-BE49-F238E27FC236}">
                <a16:creationId xmlns:a16="http://schemas.microsoft.com/office/drawing/2014/main" id="{68D1C235-79ED-ED41-93A7-289E3FBA4C32}"/>
              </a:ext>
            </a:extLst>
          </p:cNvPr>
          <p:cNvSpPr/>
          <p:nvPr/>
        </p:nvSpPr>
        <p:spPr>
          <a:xfrm>
            <a:off x="6055141" y="4090556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'institute', 'of', 'engineering', 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BE4DC-651E-5E7B-0163-5C4865EDE960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871630" y="4304803"/>
            <a:ext cx="3183511" cy="11036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81C1DB-B954-A5B9-B473-C0EE496A05B7}"/>
              </a:ext>
            </a:extLst>
          </p:cNvPr>
          <p:cNvSpPr/>
          <p:nvPr/>
        </p:nvSpPr>
        <p:spPr>
          <a:xfrm>
            <a:off x="1104882" y="5468254"/>
            <a:ext cx="847227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my_list1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my_list2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'gujarat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my_list1.extend(my_list2)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print(my_list1)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9B1699-5C2B-465E-FE00-4723A062BA2C}"/>
              </a:ext>
            </a:extLst>
          </p:cNvPr>
          <p:cNvSpPr/>
          <p:nvPr/>
        </p:nvSpPr>
        <p:spPr>
          <a:xfrm>
            <a:off x="604889" y="5468254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30" name="Rectangle: Top Corners Rounded 6">
            <a:extLst>
              <a:ext uri="{FF2B5EF4-FFF2-40B4-BE49-F238E27FC236}">
                <a16:creationId xmlns:a16="http://schemas.microsoft.com/office/drawing/2014/main" id="{C7C7F420-2BEB-58BA-C2D3-CB03C14711C8}"/>
              </a:ext>
            </a:extLst>
          </p:cNvPr>
          <p:cNvSpPr/>
          <p:nvPr/>
        </p:nvSpPr>
        <p:spPr>
          <a:xfrm>
            <a:off x="604889" y="5139070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extendlistdemo.py</a:t>
            </a:r>
          </a:p>
        </p:txBody>
      </p:sp>
      <p:sp>
        <p:nvSpPr>
          <p:cNvPr id="31" name="Line Callout 1 34">
            <a:extLst>
              <a:ext uri="{FF2B5EF4-FFF2-40B4-BE49-F238E27FC236}">
                <a16:creationId xmlns:a16="http://schemas.microsoft.com/office/drawing/2014/main" id="{3AE9B76F-108E-33E7-20D3-DCD6C5E0E5B4}"/>
              </a:ext>
            </a:extLst>
          </p:cNvPr>
          <p:cNvSpPr/>
          <p:nvPr/>
        </p:nvSpPr>
        <p:spPr>
          <a:xfrm>
            <a:off x="4259347" y="6065437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'institute', ‘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', ‘</a:t>
            </a:r>
            <a:r>
              <a:rPr lang="en-IN" i="1" dirty="0" err="1">
                <a:solidFill>
                  <a:schemeClr val="tx1"/>
                </a:solidFill>
              </a:rPr>
              <a:t>gujarat</a:t>
            </a:r>
            <a:r>
              <a:rPr lang="en-IN" i="1" dirty="0">
                <a:solidFill>
                  <a:schemeClr val="tx1"/>
                </a:solidFill>
              </a:rPr>
              <a:t>']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C6EA7A-DD6B-F1AE-9D74-D7F6047A3635}"/>
              </a:ext>
            </a:extLst>
          </p:cNvPr>
          <p:cNvCxnSpPr>
            <a:cxnSpLocks/>
          </p:cNvCxnSpPr>
          <p:nvPr/>
        </p:nvCxnSpPr>
        <p:spPr>
          <a:xfrm flipH="1">
            <a:off x="2987808" y="6279683"/>
            <a:ext cx="1271539" cy="11310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9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build="p" animBg="1"/>
      <p:bldP spid="19" grpId="0" animBg="1"/>
      <p:bldP spid="20" grpId="0" animBg="1"/>
      <p:bldP spid="21" grpId="0" animBg="1"/>
      <p:bldP spid="23" grpId="0" build="p" animBg="1"/>
      <p:bldP spid="24" grpId="0" animBg="1"/>
      <p:bldP spid="25" grpId="0" animBg="1"/>
      <p:bldP spid="26" grpId="0" animBg="1"/>
      <p:bldP spid="28" grpId="0" build="p" animBg="1"/>
      <p:bldP spid="29" grpId="0" animBg="1"/>
      <p:bldP spid="30" grpId="0" animBg="1"/>
      <p:bldP spid="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9800-BD71-05A5-14CE-85A7C7803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A876-4128-C5FF-8E04-36D1EC77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79BBD0-55DB-722D-4605-37B897883441}"/>
              </a:ext>
            </a:extLst>
          </p:cNvPr>
          <p:cNvSpPr/>
          <p:nvPr/>
        </p:nvSpPr>
        <p:spPr>
          <a:xfrm>
            <a:off x="810192" y="1385260"/>
            <a:ext cx="7429196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recursive_factorial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(n): </a:t>
            </a:r>
          </a:p>
          <a:p>
            <a:pPr lvl="1"/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 == </a:t>
            </a:r>
            <a:r>
              <a:rPr lang="en-IN" sz="20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lvl="1"/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</a:p>
          <a:p>
            <a:pPr lvl="1"/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lvl="1"/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 *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recursive_factorial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(n-</a:t>
            </a:r>
            <a:r>
              <a:rPr lang="en-IN" sz="20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 recursive function call</a:t>
            </a:r>
          </a:p>
          <a:p>
            <a:endParaRPr lang="en-IN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user input</a:t>
            </a:r>
            <a:endParaRPr lang="en-IN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int(input(</a:t>
            </a:r>
            <a:r>
              <a:rPr lang="en-IN" sz="20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"Enter the number="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IN" sz="20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"Factorial of number"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20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"="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recursive_factorial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0AA20-C903-0140-B49D-CE89F1A5C8F4}"/>
              </a:ext>
            </a:extLst>
          </p:cNvPr>
          <p:cNvSpPr/>
          <p:nvPr/>
        </p:nvSpPr>
        <p:spPr>
          <a:xfrm>
            <a:off x="310199" y="1385260"/>
            <a:ext cx="499993" cy="3477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1BA7E58C-ACBF-DB7B-1B3C-F55517487BFA}"/>
              </a:ext>
            </a:extLst>
          </p:cNvPr>
          <p:cNvSpPr/>
          <p:nvPr/>
        </p:nvSpPr>
        <p:spPr>
          <a:xfrm>
            <a:off x="310199" y="1056076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Factorial.py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B191D-899E-3105-CC3D-EBA409C9449D}"/>
              </a:ext>
            </a:extLst>
          </p:cNvPr>
          <p:cNvSpPr/>
          <p:nvPr/>
        </p:nvSpPr>
        <p:spPr>
          <a:xfrm>
            <a:off x="8739381" y="1437407"/>
            <a:ext cx="3148361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Enter the number=5</a:t>
            </a:r>
          </a:p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Factorial of number 5 = 120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3B7A5E3E-EAEB-F7D6-6B8B-A171ADB54FE3}"/>
              </a:ext>
            </a:extLst>
          </p:cNvPr>
          <p:cNvSpPr/>
          <p:nvPr/>
        </p:nvSpPr>
        <p:spPr>
          <a:xfrm>
            <a:off x="8739381" y="1111705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790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  <p:bldP spid="8" grpId="0" animBg="1"/>
      <p:bldP spid="9" grpId="0" build="p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841F-3F65-6222-74F6-8757DC6F3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A286-AFCE-A89D-86BF-A779B260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5EA19E-01E6-EB10-B713-7A3F988A9CAF}"/>
              </a:ext>
            </a:extLst>
          </p:cNvPr>
          <p:cNvSpPr/>
          <p:nvPr/>
        </p:nvSpPr>
        <p:spPr>
          <a:xfrm>
            <a:off x="825560" y="1333811"/>
            <a:ext cx="742919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r_fibonacci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(n):</a:t>
            </a:r>
          </a:p>
          <a:p>
            <a:pPr lvl="1"/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n &lt;= </a:t>
            </a:r>
            <a:r>
              <a:rPr lang="en-IN" sz="2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n</a:t>
            </a:r>
          </a:p>
          <a:p>
            <a:pPr lvl="1"/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r_fibonacci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(n-</a:t>
            </a:r>
            <a:r>
              <a:rPr lang="en-IN" sz="2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r_fibonacci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(n-</a:t>
            </a:r>
            <a:r>
              <a:rPr lang="en-IN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n = </a:t>
            </a:r>
            <a:r>
              <a:rPr lang="en-IN" sz="20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endParaRPr lang="en-I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IN" sz="2000" dirty="0">
                <a:solidFill>
                  <a:srgbClr val="A31515"/>
                </a:solidFill>
                <a:latin typeface="Consolas" panose="020B0609020204030204" pitchFamily="49" charset="0"/>
              </a:rPr>
              <a:t>"Fibonacci series:"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range(n):</a:t>
            </a:r>
          </a:p>
          <a:p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	print(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r_fibonacci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31B3C-5390-1F88-4DBF-0FEA6C25C3BF}"/>
              </a:ext>
            </a:extLst>
          </p:cNvPr>
          <p:cNvSpPr/>
          <p:nvPr/>
        </p:nvSpPr>
        <p:spPr>
          <a:xfrm>
            <a:off x="325567" y="1333811"/>
            <a:ext cx="499993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8" name="Rectangle: Top Corners Rounded 6">
            <a:extLst>
              <a:ext uri="{FF2B5EF4-FFF2-40B4-BE49-F238E27FC236}">
                <a16:creationId xmlns:a16="http://schemas.microsoft.com/office/drawing/2014/main" id="{C2AF0940-CDB3-06FF-5F11-7F7DF09B15F5}"/>
              </a:ext>
            </a:extLst>
          </p:cNvPr>
          <p:cNvSpPr/>
          <p:nvPr/>
        </p:nvSpPr>
        <p:spPr>
          <a:xfrm>
            <a:off x="325567" y="1004627"/>
            <a:ext cx="1680928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fibonacci.py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2F6C7D-AB01-7BAF-CB93-AA67ECC1BE4D}"/>
              </a:ext>
            </a:extLst>
          </p:cNvPr>
          <p:cNvSpPr/>
          <p:nvPr/>
        </p:nvSpPr>
        <p:spPr>
          <a:xfrm>
            <a:off x="8754749" y="1385958"/>
            <a:ext cx="3148361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Fibonacci series:</a:t>
            </a:r>
          </a:p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3</a:t>
            </a:r>
          </a:p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8</a:t>
            </a:r>
          </a:p>
          <a:p>
            <a:r>
              <a:rPr lang="en-IN" sz="2000" b="1" dirty="0">
                <a:latin typeface="Consolas" pitchFamily="49" charset="0"/>
                <a:cs typeface="Consolas" panose="020B0609020204030204" pitchFamily="49" charset="0"/>
              </a:rPr>
              <a:t>13</a:t>
            </a:r>
          </a:p>
        </p:txBody>
      </p:sp>
      <p:sp>
        <p:nvSpPr>
          <p:cNvPr id="10" name="Rectangle: Top Corners Rounded 6">
            <a:extLst>
              <a:ext uri="{FF2B5EF4-FFF2-40B4-BE49-F238E27FC236}">
                <a16:creationId xmlns:a16="http://schemas.microsoft.com/office/drawing/2014/main" id="{E8B6B2E3-81C0-F0EA-8B6E-7ADAA5DD4817}"/>
              </a:ext>
            </a:extLst>
          </p:cNvPr>
          <p:cNvSpPr/>
          <p:nvPr/>
        </p:nvSpPr>
        <p:spPr>
          <a:xfrm>
            <a:off x="8754749" y="1060256"/>
            <a:ext cx="1320901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300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  <p:bldP spid="8" grpId="0" animBg="1"/>
      <p:bldP spid="9" grpId="0" build="p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DB3E6-DF5B-4909-C796-529761662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CECA1-FE07-26F0-B5BB-4D147D79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DCF9-533A-EDA1-4169-F209A490C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find factorial of a given number using recursion. </a:t>
            </a:r>
          </a:p>
          <a:p>
            <a:r>
              <a:rPr lang="en-US" dirty="0"/>
              <a:t>WAP to convert decimal number into binary using recursion.</a:t>
            </a:r>
          </a:p>
          <a:p>
            <a:r>
              <a:rPr lang="en-US" dirty="0"/>
              <a:t>WAP to use recursive calls to evaluate F(x) = x – x3/3! + x5/5! – x7/7! + … + </a:t>
            </a:r>
            <a:r>
              <a:rPr lang="en-US" dirty="0" err="1"/>
              <a:t>xn</a:t>
            </a:r>
            <a:r>
              <a:rPr lang="en-US" dirty="0"/>
              <a:t>/n!</a:t>
            </a:r>
          </a:p>
          <a:p>
            <a:r>
              <a:rPr lang="en-US" dirty="0"/>
              <a:t>WAP to find Fibonacci series </a:t>
            </a:r>
            <a:r>
              <a:rPr lang="en-US" dirty="0" err="1"/>
              <a:t>upto</a:t>
            </a:r>
            <a:r>
              <a:rPr lang="en-US" dirty="0"/>
              <a:t> N using Recursion.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B1FE4-D367-2406-D591-F0431767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43C6-B7EB-66F4-3E7B-EF2B8B40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filter() method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73FAB-E1F1-800F-7348-FE0EA0F4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81226"/>
            <a:ext cx="11929641" cy="5590565"/>
          </a:xfrm>
        </p:spPr>
        <p:txBody>
          <a:bodyPr/>
          <a:lstStyle/>
          <a:p>
            <a:r>
              <a:rPr lang="en-US" dirty="0"/>
              <a:t>The filter() method returns an iterator where the items are filtered through a function to test if the item is accepted or not.</a:t>
            </a:r>
          </a:p>
          <a:p>
            <a:r>
              <a:rPr lang="en-US" dirty="0"/>
              <a:t>For example,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71C86-1C91-30FD-4072-96388A5C71A9}"/>
              </a:ext>
            </a:extLst>
          </p:cNvPr>
          <p:cNvSpPr/>
          <p:nvPr/>
        </p:nvSpPr>
        <p:spPr>
          <a:xfrm>
            <a:off x="987304" y="2586728"/>
            <a:ext cx="6244396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ages = [5, 12, 17, 18, 24, 32]</a:t>
            </a:r>
          </a:p>
          <a:p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myFunc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(x):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x &lt; 18: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False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True</a:t>
            </a:r>
          </a:p>
          <a:p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adults = </a:t>
            </a:r>
            <a:r>
              <a:rPr lang="en-US" dirty="0">
                <a:solidFill>
                  <a:srgbClr val="B71B1C"/>
                </a:solidFill>
                <a:latin typeface="Consolas"/>
              </a:rPr>
              <a:t>filter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myFunc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ages)</a:t>
            </a:r>
          </a:p>
          <a:p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for x in adults: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print(x)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D2927-4AF7-F107-211B-2F0B78E7D7BE}"/>
              </a:ext>
            </a:extLst>
          </p:cNvPr>
          <p:cNvSpPr/>
          <p:nvPr/>
        </p:nvSpPr>
        <p:spPr>
          <a:xfrm>
            <a:off x="487311" y="2591379"/>
            <a:ext cx="499993" cy="3416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07E3B008-9C0C-145E-C6FD-E447E2CDCBAC}"/>
              </a:ext>
            </a:extLst>
          </p:cNvPr>
          <p:cNvSpPr/>
          <p:nvPr/>
        </p:nvSpPr>
        <p:spPr>
          <a:xfrm>
            <a:off x="487311" y="226348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Filter.py</a:t>
            </a:r>
          </a:p>
        </p:txBody>
      </p:sp>
      <p:sp>
        <p:nvSpPr>
          <p:cNvPr id="9" name="Google Shape;1139;p34">
            <a:extLst>
              <a:ext uri="{FF2B5EF4-FFF2-40B4-BE49-F238E27FC236}">
                <a16:creationId xmlns:a16="http://schemas.microsoft.com/office/drawing/2014/main" id="{EDB3A0FB-4338-B15B-A9FD-6B681CEB653A}"/>
              </a:ext>
            </a:extLst>
          </p:cNvPr>
          <p:cNvSpPr/>
          <p:nvPr/>
        </p:nvSpPr>
        <p:spPr>
          <a:xfrm>
            <a:off x="7847174" y="2580735"/>
            <a:ext cx="3106965" cy="9232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/>
              <a:t>18</a:t>
            </a:r>
          </a:p>
          <a:p>
            <a:pPr lvl="0"/>
            <a:r>
              <a:rPr lang="en-US" dirty="0"/>
              <a:t>24</a:t>
            </a:r>
          </a:p>
          <a:p>
            <a:pPr lvl="0"/>
            <a:r>
              <a:rPr lang="en-US" dirty="0"/>
              <a:t>32</a:t>
            </a:r>
          </a:p>
        </p:txBody>
      </p:sp>
      <p:sp>
        <p:nvSpPr>
          <p:cNvPr id="10" name="Google Shape;1140;p34">
            <a:extLst>
              <a:ext uri="{FF2B5EF4-FFF2-40B4-BE49-F238E27FC236}">
                <a16:creationId xmlns:a16="http://schemas.microsoft.com/office/drawing/2014/main" id="{459C6738-B002-5BD5-F119-B9A16F9FD184}"/>
              </a:ext>
            </a:extLst>
          </p:cNvPr>
          <p:cNvSpPr/>
          <p:nvPr/>
        </p:nvSpPr>
        <p:spPr>
          <a:xfrm>
            <a:off x="7847174" y="2263481"/>
            <a:ext cx="1262472" cy="32918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Output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2932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animBg="1"/>
      <p:bldP spid="5" grpId="0" animBg="1"/>
      <p:bldP spid="6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0879-67E4-B924-D4F2-A6F894DF7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F8DB-A085-3F2E-2074-DD1C9055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map() method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7E192-B20B-0BF3-1682-31BE81DD0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81226"/>
            <a:ext cx="11929641" cy="5590565"/>
          </a:xfrm>
        </p:spPr>
        <p:txBody>
          <a:bodyPr/>
          <a:lstStyle/>
          <a:p>
            <a:r>
              <a:rPr lang="en-US" dirty="0"/>
              <a:t>The map() method executes a specified function for each item in an </a:t>
            </a:r>
            <a:r>
              <a:rPr lang="en-US" dirty="0" err="1"/>
              <a:t>iterable.The</a:t>
            </a:r>
            <a:r>
              <a:rPr lang="en-US" dirty="0"/>
              <a:t> item is sent to the function as a parameter. </a:t>
            </a:r>
          </a:p>
          <a:p>
            <a:r>
              <a:rPr lang="en-US" dirty="0"/>
              <a:t>For example,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DB0220-AD1F-395D-7FE1-42BF4886DEAC}"/>
              </a:ext>
            </a:extLst>
          </p:cNvPr>
          <p:cNvSpPr/>
          <p:nvPr/>
        </p:nvSpPr>
        <p:spPr>
          <a:xfrm>
            <a:off x="987304" y="2586728"/>
            <a:ext cx="6244396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a = [1, 2, 3, 4]</a:t>
            </a:r>
          </a:p>
          <a:p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double(x):</a:t>
            </a: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x*2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res = list(</a:t>
            </a:r>
            <a:r>
              <a:rPr lang="en-US" dirty="0">
                <a:solidFill>
                  <a:srgbClr val="B71B1C"/>
                </a:solidFill>
                <a:latin typeface="Consolas"/>
              </a:rPr>
              <a:t>map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(double, a))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print(res)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BD44B-66AA-40E3-FACC-8BDA7ABF93BE}"/>
              </a:ext>
            </a:extLst>
          </p:cNvPr>
          <p:cNvSpPr/>
          <p:nvPr/>
        </p:nvSpPr>
        <p:spPr>
          <a:xfrm>
            <a:off x="487311" y="2591379"/>
            <a:ext cx="499993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281F37A3-27CB-9241-6660-D28756E5A2AC}"/>
              </a:ext>
            </a:extLst>
          </p:cNvPr>
          <p:cNvSpPr/>
          <p:nvPr/>
        </p:nvSpPr>
        <p:spPr>
          <a:xfrm>
            <a:off x="487311" y="226348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map.py</a:t>
            </a:r>
          </a:p>
        </p:txBody>
      </p:sp>
      <p:sp>
        <p:nvSpPr>
          <p:cNvPr id="8" name="Google Shape;1139;p34">
            <a:extLst>
              <a:ext uri="{FF2B5EF4-FFF2-40B4-BE49-F238E27FC236}">
                <a16:creationId xmlns:a16="http://schemas.microsoft.com/office/drawing/2014/main" id="{C4200849-8621-9959-3DE5-56C017FCF487}"/>
              </a:ext>
            </a:extLst>
          </p:cNvPr>
          <p:cNvSpPr/>
          <p:nvPr/>
        </p:nvSpPr>
        <p:spPr>
          <a:xfrm>
            <a:off x="503985" y="5351927"/>
            <a:ext cx="3106965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/>
              <a:t>[2, 4, 6, 8]</a:t>
            </a:r>
          </a:p>
        </p:txBody>
      </p:sp>
      <p:sp>
        <p:nvSpPr>
          <p:cNvPr id="11" name="Google Shape;1140;p34">
            <a:extLst>
              <a:ext uri="{FF2B5EF4-FFF2-40B4-BE49-F238E27FC236}">
                <a16:creationId xmlns:a16="http://schemas.microsoft.com/office/drawing/2014/main" id="{6642D23E-C5F8-3580-7C15-DAA48EAF4945}"/>
              </a:ext>
            </a:extLst>
          </p:cNvPr>
          <p:cNvSpPr/>
          <p:nvPr/>
        </p:nvSpPr>
        <p:spPr>
          <a:xfrm>
            <a:off x="503985" y="5034673"/>
            <a:ext cx="1262472" cy="32918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Output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00024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animBg="1"/>
      <p:bldP spid="5" grpId="0" animBg="1"/>
      <p:bldP spid="6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78C12-D378-9330-360F-8754F47B5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6C56B-4F0A-321E-6C90-5125DEEE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reduce() method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89390-66EF-CCD8-882C-DCED41D1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81226"/>
            <a:ext cx="11929641" cy="5590565"/>
          </a:xfrm>
        </p:spPr>
        <p:txBody>
          <a:bodyPr/>
          <a:lstStyle/>
          <a:p>
            <a:r>
              <a:rPr lang="en-US" dirty="0"/>
              <a:t>The reduce() method is a built-in function that applies a given function to the elements of an </a:t>
            </a:r>
            <a:r>
              <a:rPr lang="en-US" dirty="0" err="1"/>
              <a:t>iterable</a:t>
            </a:r>
            <a:r>
              <a:rPr lang="en-US" dirty="0"/>
              <a:t>, reducing them to a single value. It is available in the </a:t>
            </a:r>
            <a:r>
              <a:rPr lang="en-US" dirty="0" err="1"/>
              <a:t>functools</a:t>
            </a:r>
            <a:r>
              <a:rPr lang="en-US" dirty="0"/>
              <a:t> module.</a:t>
            </a:r>
          </a:p>
          <a:p>
            <a:r>
              <a:rPr lang="en-US" dirty="0"/>
              <a:t>For example,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867FE1-2716-AC69-8E51-7AF757409E8B}"/>
              </a:ext>
            </a:extLst>
          </p:cNvPr>
          <p:cNvSpPr/>
          <p:nvPr/>
        </p:nvSpPr>
        <p:spPr>
          <a:xfrm>
            <a:off x="987304" y="2586728"/>
            <a:ext cx="624439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/>
              </a:rPr>
              <a:t>functools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/>
              </a:rPr>
              <a:t>import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 reduce </a:t>
            </a:r>
          </a:p>
          <a:p>
            <a:endParaRPr lang="en-US" sz="2000" dirty="0">
              <a:solidFill>
                <a:srgbClr val="000000"/>
              </a:solidFill>
              <a:latin typeface="Consolas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nsolas"/>
              </a:rPr>
              <a:t>nums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 = [1, 2, 3, 4]</a:t>
            </a:r>
          </a:p>
          <a:p>
            <a:endParaRPr lang="en-US" sz="2000" dirty="0">
              <a:solidFill>
                <a:srgbClr val="000000"/>
              </a:solidFill>
              <a:latin typeface="Consolas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 = reduce(</a:t>
            </a:r>
            <a:r>
              <a:rPr lang="en-US" sz="2000" dirty="0">
                <a:solidFill>
                  <a:srgbClr val="C00000"/>
                </a:solidFill>
                <a:latin typeface="Consolas"/>
              </a:rPr>
              <a:t>lambda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 x, y: x </a:t>
            </a:r>
            <a:r>
              <a:rPr lang="en-US" sz="2000" dirty="0">
                <a:solidFill>
                  <a:srgbClr val="673BB7"/>
                </a:solidFill>
                <a:latin typeface="Consolas"/>
              </a:rPr>
              <a:t>+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 y, </a:t>
            </a:r>
            <a:r>
              <a:rPr lang="en-US" sz="2000" dirty="0" err="1">
                <a:solidFill>
                  <a:srgbClr val="000000"/>
                </a:solidFill>
                <a:latin typeface="Consolas"/>
              </a:rPr>
              <a:t>nums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2000" dirty="0" err="1">
                <a:solidFill>
                  <a:srgbClr val="000000"/>
                </a:solidFill>
                <a:latin typeface="Consolas"/>
              </a:rPr>
              <a:t>ans</a:t>
            </a:r>
            <a:r>
              <a:rPr lang="en-US" sz="2000" dirty="0">
                <a:solidFill>
                  <a:srgbClr val="000000"/>
                </a:solidFill>
                <a:latin typeface="Consolas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020C6-BE57-42FB-8DC8-58709B6E0E83}"/>
              </a:ext>
            </a:extLst>
          </p:cNvPr>
          <p:cNvSpPr/>
          <p:nvPr/>
        </p:nvSpPr>
        <p:spPr>
          <a:xfrm>
            <a:off x="487311" y="2591379"/>
            <a:ext cx="499993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360C809F-71DB-E654-F448-97C4DDE0D180}"/>
              </a:ext>
            </a:extLst>
          </p:cNvPr>
          <p:cNvSpPr/>
          <p:nvPr/>
        </p:nvSpPr>
        <p:spPr>
          <a:xfrm>
            <a:off x="487311" y="226348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reduce.py</a:t>
            </a:r>
          </a:p>
        </p:txBody>
      </p:sp>
      <p:sp>
        <p:nvSpPr>
          <p:cNvPr id="8" name="Google Shape;1139;p34">
            <a:extLst>
              <a:ext uri="{FF2B5EF4-FFF2-40B4-BE49-F238E27FC236}">
                <a16:creationId xmlns:a16="http://schemas.microsoft.com/office/drawing/2014/main" id="{D8BC12F1-7733-9486-2123-DEB6A8DEDBB3}"/>
              </a:ext>
            </a:extLst>
          </p:cNvPr>
          <p:cNvSpPr/>
          <p:nvPr/>
        </p:nvSpPr>
        <p:spPr>
          <a:xfrm>
            <a:off x="503985" y="5202636"/>
            <a:ext cx="3106965" cy="3692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dirty="0"/>
              <a:t>10</a:t>
            </a:r>
          </a:p>
        </p:txBody>
      </p:sp>
      <p:sp>
        <p:nvSpPr>
          <p:cNvPr id="11" name="Google Shape;1140;p34">
            <a:extLst>
              <a:ext uri="{FF2B5EF4-FFF2-40B4-BE49-F238E27FC236}">
                <a16:creationId xmlns:a16="http://schemas.microsoft.com/office/drawing/2014/main" id="{36D677DD-4597-AB9E-D387-BC536C2203FE}"/>
              </a:ext>
            </a:extLst>
          </p:cNvPr>
          <p:cNvSpPr/>
          <p:nvPr/>
        </p:nvSpPr>
        <p:spPr>
          <a:xfrm>
            <a:off x="503985" y="4885382"/>
            <a:ext cx="1262472" cy="32918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Output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47018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 animBg="1"/>
      <p:bldP spid="5" grpId="0" animBg="1"/>
      <p:bldP spid="6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dharmikkumar.aghera@darshan.ac.in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9898205621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Computer Application Department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</a:t>
            </a:r>
            <a:r>
              <a:rPr lang="en-IN" dirty="0" err="1"/>
              <a:t>Dharmikkumar</a:t>
            </a:r>
            <a:r>
              <a:rPr lang="en-IN" dirty="0"/>
              <a:t> G. Aghera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Python Programming (</a:t>
            </a:r>
            <a:r>
              <a:rPr lang="en-US"/>
              <a:t>2304CS401</a:t>
            </a:r>
            <a:r>
              <a:rPr lang="en-IN"/>
              <a:t>)</a:t>
            </a:r>
            <a:endParaRPr lang="en-IN" dirty="0"/>
          </a:p>
        </p:txBody>
      </p:sp>
      <p:pic>
        <p:nvPicPr>
          <p:cNvPr id="12" name="Picture Placeholder 15">
            <a:extLst>
              <a:ext uri="{FF2B5EF4-FFF2-40B4-BE49-F238E27FC236}">
                <a16:creationId xmlns:a16="http://schemas.microsoft.com/office/drawing/2014/main" id="{8326CB1F-C926-33A4-F25C-8132B367DA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78" y="5216366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189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35DA6-7CF1-881F-7838-9D142E414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74C5-DA48-0FA8-2568-4175BFEC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Difference Between append() V/S extend()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24CADC-15E4-E641-2955-3964AC2C5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065156"/>
              </p:ext>
            </p:extLst>
          </p:nvPr>
        </p:nvGraphicFramePr>
        <p:xfrm>
          <a:off x="932539" y="1149813"/>
          <a:ext cx="9751014" cy="10363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02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append()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extend()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2000" kern="1200" dirty="0"/>
                        <a:t>Adds a single element to the end of the list.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Adds multiple elements from an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iterable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the end of the list.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7579BCC-F6D5-C551-C4E6-75448E23ED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9092073"/>
              </p:ext>
            </p:extLst>
          </p:nvPr>
        </p:nvGraphicFramePr>
        <p:xfrm>
          <a:off x="932539" y="2195535"/>
          <a:ext cx="9751014" cy="3962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02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000" b="0" kern="1200" dirty="0"/>
                        <a:t>Accepts a single element (any data type).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000" b="0" kern="1200" dirty="0"/>
                        <a:t>Accepts an </a:t>
                      </a:r>
                      <a:r>
                        <a:rPr lang="en-US" sz="2000" b="0" kern="1200" dirty="0" err="1"/>
                        <a:t>iterable</a:t>
                      </a:r>
                      <a:r>
                        <a:rPr lang="en-US" sz="2000" b="0" kern="1200" dirty="0"/>
                        <a:t> (e.g., list, tuple).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E5FADD2-1802-AE75-CA4A-E925B278B3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179519"/>
              </p:ext>
            </p:extLst>
          </p:nvPr>
        </p:nvGraphicFramePr>
        <p:xfrm>
          <a:off x="932539" y="2597070"/>
          <a:ext cx="9751014" cy="7010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02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000" b="0" kern="1200" dirty="0"/>
                        <a:t>Length increases by 1.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000" b="0" kern="1200" dirty="0"/>
                        <a:t>Length increases by the number of elements in the </a:t>
                      </a:r>
                      <a:r>
                        <a:rPr lang="en-US" sz="2000" b="0" kern="1200" dirty="0" err="1"/>
                        <a:t>iterable</a:t>
                      </a:r>
                      <a:r>
                        <a:rPr lang="en-US" sz="2000" b="0" kern="1200" dirty="0"/>
                        <a:t>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523E4D4-30BA-4CB7-8822-503810F472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689282"/>
              </p:ext>
            </p:extLst>
          </p:nvPr>
        </p:nvGraphicFramePr>
        <p:xfrm>
          <a:off x="932539" y="3306517"/>
          <a:ext cx="9751014" cy="7010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02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000" b="0" kern="1200" dirty="0"/>
                        <a:t>When we want to add one item.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000" b="0" kern="1200" dirty="0"/>
                        <a:t>When we want to merge another </a:t>
                      </a:r>
                      <a:r>
                        <a:rPr lang="en-US" sz="2000" b="0" kern="1200" dirty="0" err="1"/>
                        <a:t>iterable</a:t>
                      </a:r>
                      <a:r>
                        <a:rPr lang="en-US" sz="2000" b="0" kern="1200" dirty="0"/>
                        <a:t> into the list.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4042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1CB360A-2FAE-8928-A3FB-C7DF85BC3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36180"/>
              </p:ext>
            </p:extLst>
          </p:nvPr>
        </p:nvGraphicFramePr>
        <p:xfrm>
          <a:off x="932539" y="4012592"/>
          <a:ext cx="9751014" cy="13106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02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000" b="0" kern="1200" dirty="0"/>
                        <a:t>The append() method is simpler and more straightforward, making it easier to add single elements to a list.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2000" b="0" kern="1200" dirty="0"/>
                        <a:t>The extend() method is more versatile as it can concatenate multiple </a:t>
                      </a:r>
                      <a:r>
                        <a:rPr lang="en-US" sz="2000" b="0" kern="1200" dirty="0" err="1"/>
                        <a:t>iterables</a:t>
                      </a:r>
                      <a:r>
                        <a:rPr lang="en-US" sz="2000" b="0" kern="1200" dirty="0"/>
                        <a:t>, providing flexibility in combining different data sources.</a:t>
                      </a:r>
                      <a:endParaRPr lang="en-US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0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471D9-E204-F673-FF75-F3820BB8C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8ED0-4B17-C6AD-C3D4-D635606A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List methods : pop(), 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C0780-BC72-613A-12D6-FA4643996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pop() method will remove the </a:t>
            </a:r>
            <a:r>
              <a:rPr lang="en-US" dirty="0">
                <a:solidFill>
                  <a:srgbClr val="C00000"/>
                </a:solidFill>
              </a:rPr>
              <a:t>last element </a:t>
            </a:r>
            <a:r>
              <a:rPr lang="en-US" dirty="0"/>
              <a:t>from the list and return it.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remove() method will remove </a:t>
            </a:r>
            <a:r>
              <a:rPr lang="en-US" dirty="0">
                <a:solidFill>
                  <a:srgbClr val="C00000"/>
                </a:solidFill>
              </a:rPr>
              <a:t>first occurrence </a:t>
            </a:r>
            <a:r>
              <a:rPr lang="en-US" dirty="0"/>
              <a:t>of specified element.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sz="700" dirty="0"/>
          </a:p>
          <a:p>
            <a:pPr>
              <a:buNone/>
            </a:pPr>
            <a:endParaRPr lang="en-US" dirty="0"/>
          </a:p>
          <a:p>
            <a:r>
              <a:rPr lang="en-US" b="1" dirty="0"/>
              <a:t>Note :</a:t>
            </a:r>
            <a:r>
              <a:rPr lang="en-US" dirty="0"/>
              <a:t> pop() method removes the </a:t>
            </a:r>
            <a:r>
              <a:rPr lang="en-US" dirty="0">
                <a:solidFill>
                  <a:srgbClr val="C00000"/>
                </a:solidFill>
              </a:rPr>
              <a:t>last element </a:t>
            </a:r>
            <a:r>
              <a:rPr lang="en-US" dirty="0"/>
              <a:t>or the element based on the index           given. remove() function removes the </a:t>
            </a:r>
            <a:r>
              <a:rPr lang="en-US" dirty="0">
                <a:solidFill>
                  <a:srgbClr val="C00000"/>
                </a:solidFill>
              </a:rPr>
              <a:t>first occurrence </a:t>
            </a:r>
            <a:r>
              <a:rPr lang="en-US" dirty="0"/>
              <a:t>of the specified element.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D6709-97B6-CE96-9699-E080231B7985}"/>
              </a:ext>
            </a:extLst>
          </p:cNvPr>
          <p:cNvSpPr/>
          <p:nvPr/>
        </p:nvSpPr>
        <p:spPr>
          <a:xfrm>
            <a:off x="1134605" y="1743962"/>
            <a:ext cx="10317718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institute'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temp = my_list.pop()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print(temp)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949D4C-0BA0-E8E1-BBF0-D56AB74F90FA}"/>
              </a:ext>
            </a:extLst>
          </p:cNvPr>
          <p:cNvSpPr/>
          <p:nvPr/>
        </p:nvSpPr>
        <p:spPr>
          <a:xfrm>
            <a:off x="634612" y="1743962"/>
            <a:ext cx="499993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" name="Rectangle: Top Corners Rounded 6">
            <a:extLst>
              <a:ext uri="{FF2B5EF4-FFF2-40B4-BE49-F238E27FC236}">
                <a16:creationId xmlns:a16="http://schemas.microsoft.com/office/drawing/2014/main" id="{17BF589A-C179-4271-F52A-061FF25830EC}"/>
              </a:ext>
            </a:extLst>
          </p:cNvPr>
          <p:cNvSpPr/>
          <p:nvPr/>
        </p:nvSpPr>
        <p:spPr>
          <a:xfrm>
            <a:off x="634612" y="1414778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poplistdemo.py</a:t>
            </a:r>
          </a:p>
        </p:txBody>
      </p:sp>
      <p:sp>
        <p:nvSpPr>
          <p:cNvPr id="7" name="Line Callout 1 14">
            <a:extLst>
              <a:ext uri="{FF2B5EF4-FFF2-40B4-BE49-F238E27FC236}">
                <a16:creationId xmlns:a16="http://schemas.microsoft.com/office/drawing/2014/main" id="{68D771A5-54F6-23C3-F54A-0D0805EEAD42}"/>
              </a:ext>
            </a:extLst>
          </p:cNvPr>
          <p:cNvSpPr/>
          <p:nvPr/>
        </p:nvSpPr>
        <p:spPr>
          <a:xfrm>
            <a:off x="6101096" y="1863657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8" name="Line Callout 1 15">
            <a:extLst>
              <a:ext uri="{FF2B5EF4-FFF2-40B4-BE49-F238E27FC236}">
                <a16:creationId xmlns:a16="http://schemas.microsoft.com/office/drawing/2014/main" id="{3E8E0F37-EB6E-9EBD-62B4-20F416DEEE9B}"/>
              </a:ext>
            </a:extLst>
          </p:cNvPr>
          <p:cNvSpPr/>
          <p:nvPr/>
        </p:nvSpPr>
        <p:spPr>
          <a:xfrm>
            <a:off x="6101096" y="2346736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'institute‘]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4C3DC8-DC5D-A1A7-E60D-0DEAFF5CDD7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532441" y="2077904"/>
            <a:ext cx="3568655" cy="33762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3CD605-9865-09A0-B108-7415FC424CDF}"/>
              </a:ext>
            </a:extLst>
          </p:cNvPr>
          <p:cNvCxnSpPr>
            <a:cxnSpLocks/>
          </p:cNvCxnSpPr>
          <p:nvPr/>
        </p:nvCxnSpPr>
        <p:spPr>
          <a:xfrm flipH="1">
            <a:off x="2846205" y="2578864"/>
            <a:ext cx="3263197" cy="5052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C169AD6-A16B-D98F-821C-877E267FAEC8}"/>
              </a:ext>
            </a:extLst>
          </p:cNvPr>
          <p:cNvSpPr/>
          <p:nvPr/>
        </p:nvSpPr>
        <p:spPr>
          <a:xfrm>
            <a:off x="1143931" y="4014755"/>
            <a:ext cx="10317717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my_list.remove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21778-43E7-3E39-D3D1-18AABBC345DB}"/>
              </a:ext>
            </a:extLst>
          </p:cNvPr>
          <p:cNvSpPr/>
          <p:nvPr/>
        </p:nvSpPr>
        <p:spPr>
          <a:xfrm>
            <a:off x="643939" y="4014755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3" name="Rectangle: Top Corners Rounded 6">
            <a:extLst>
              <a:ext uri="{FF2B5EF4-FFF2-40B4-BE49-F238E27FC236}">
                <a16:creationId xmlns:a16="http://schemas.microsoft.com/office/drawing/2014/main" id="{627D72FB-D1B9-60C0-F273-8D88AA37DFFE}"/>
              </a:ext>
            </a:extLst>
          </p:cNvPr>
          <p:cNvSpPr/>
          <p:nvPr/>
        </p:nvSpPr>
        <p:spPr>
          <a:xfrm>
            <a:off x="643939" y="3685571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removelistdemo.py</a:t>
            </a:r>
          </a:p>
        </p:txBody>
      </p:sp>
      <p:sp>
        <p:nvSpPr>
          <p:cNvPr id="14" name="Line Callout 1 29">
            <a:extLst>
              <a:ext uri="{FF2B5EF4-FFF2-40B4-BE49-F238E27FC236}">
                <a16:creationId xmlns:a16="http://schemas.microsoft.com/office/drawing/2014/main" id="{0C9FA1E4-68F4-41D2-542F-749AE9C5E8DC}"/>
              </a:ext>
            </a:extLst>
          </p:cNvPr>
          <p:cNvSpPr/>
          <p:nvPr/>
        </p:nvSpPr>
        <p:spPr>
          <a:xfrm>
            <a:off x="6101796" y="4352929"/>
            <a:ext cx="5220900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['institute', '</a:t>
            </a:r>
            <a:r>
              <a:rPr lang="en-IN" i="1" dirty="0" err="1">
                <a:solidFill>
                  <a:schemeClr val="tx1"/>
                </a:solidFill>
              </a:rPr>
              <a:t>darshan</a:t>
            </a:r>
            <a:r>
              <a:rPr lang="en-IN" i="1" dirty="0">
                <a:solidFill>
                  <a:schemeClr val="tx1"/>
                </a:solidFill>
              </a:rPr>
              <a:t>', '</a:t>
            </a:r>
            <a:r>
              <a:rPr lang="en-IN" i="1" dirty="0" err="1">
                <a:solidFill>
                  <a:schemeClr val="tx1"/>
                </a:solidFill>
              </a:rPr>
              <a:t>rajkot</a:t>
            </a:r>
            <a:r>
              <a:rPr lang="en-IN" i="1" dirty="0">
                <a:solidFill>
                  <a:schemeClr val="tx1"/>
                </a:solidFill>
              </a:rPr>
              <a:t>']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C308E8-87BC-4646-1B35-11B11BA60375}"/>
              </a:ext>
            </a:extLst>
          </p:cNvPr>
          <p:cNvCxnSpPr>
            <a:cxnSpLocks/>
          </p:cNvCxnSpPr>
          <p:nvPr/>
        </p:nvCxnSpPr>
        <p:spPr>
          <a:xfrm flipH="1">
            <a:off x="2855532" y="4536871"/>
            <a:ext cx="3246263" cy="10462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animBg="1"/>
      <p:bldP spid="7" grpId="0" animBg="1"/>
      <p:bldP spid="8" grpId="0" animBg="1"/>
      <p:bldP spid="11" grpId="0" build="p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C01D9-D0F2-3F3E-CB9C-CD711B0B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1B24-3F2E-C1A7-6A53-11926878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List methods : clear(), index()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2C04-2851-E2EB-EA4E-E3E23FD29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clear() method will </a:t>
            </a:r>
            <a:r>
              <a:rPr lang="en-US" dirty="0">
                <a:solidFill>
                  <a:srgbClr val="C00000"/>
                </a:solidFill>
              </a:rPr>
              <a:t>remove all </a:t>
            </a:r>
            <a:r>
              <a:rPr lang="en-US" dirty="0"/>
              <a:t>the elements from the List.</a:t>
            </a:r>
          </a:p>
          <a:p>
            <a:pPr lvl="0">
              <a:spcBef>
                <a:spcPts val="0"/>
              </a:spcBef>
            </a:pPr>
            <a:endParaRPr lang="en-US" dirty="0">
              <a:solidFill>
                <a:srgbClr val="212121"/>
              </a:solidFill>
            </a:endParaRPr>
          </a:p>
          <a:p>
            <a:pPr lvl="0">
              <a:spcBef>
                <a:spcPts val="0"/>
              </a:spcBef>
            </a:pPr>
            <a:endParaRPr lang="en-US" dirty="0">
              <a:solidFill>
                <a:srgbClr val="212121"/>
              </a:solidFill>
            </a:endParaRPr>
          </a:p>
          <a:p>
            <a:pPr lvl="0">
              <a:spcBef>
                <a:spcPts val="0"/>
              </a:spcBef>
            </a:pPr>
            <a:endParaRPr lang="en-US" dirty="0">
              <a:solidFill>
                <a:srgbClr val="21212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solidFill>
                <a:srgbClr val="21212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solidFill>
                <a:srgbClr val="212121"/>
              </a:solidFill>
            </a:endParaRPr>
          </a:p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212121"/>
                </a:solidFill>
              </a:rPr>
              <a:t>index() method will return </a:t>
            </a:r>
            <a:r>
              <a:rPr lang="en-US" dirty="0">
                <a:solidFill>
                  <a:srgbClr val="C00000"/>
                </a:solidFill>
              </a:rPr>
              <a:t>first index </a:t>
            </a:r>
            <a:r>
              <a:rPr lang="en-US" dirty="0">
                <a:solidFill>
                  <a:srgbClr val="212121"/>
                </a:solidFill>
              </a:rPr>
              <a:t>of the specified element.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F142B3-5F52-2EB7-7C4A-9C8D8D57819E}"/>
              </a:ext>
            </a:extLst>
          </p:cNvPr>
          <p:cNvSpPr/>
          <p:nvPr/>
        </p:nvSpPr>
        <p:spPr>
          <a:xfrm>
            <a:off x="1160864" y="3724841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’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X=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my_list.index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print(x)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DD654-5C49-77E7-094C-4EB0100A7D72}"/>
              </a:ext>
            </a:extLst>
          </p:cNvPr>
          <p:cNvSpPr/>
          <p:nvPr/>
        </p:nvSpPr>
        <p:spPr>
          <a:xfrm>
            <a:off x="660871" y="3724841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8" name="Rectangle: Top Corners Rounded 6">
            <a:extLst>
              <a:ext uri="{FF2B5EF4-FFF2-40B4-BE49-F238E27FC236}">
                <a16:creationId xmlns:a16="http://schemas.microsoft.com/office/drawing/2014/main" id="{F43CF3FC-18EF-33BF-B6E6-E6CCFC7E4A99}"/>
              </a:ext>
            </a:extLst>
          </p:cNvPr>
          <p:cNvSpPr/>
          <p:nvPr/>
        </p:nvSpPr>
        <p:spPr>
          <a:xfrm>
            <a:off x="660871" y="3395657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listindexdemo.py</a:t>
            </a:r>
          </a:p>
        </p:txBody>
      </p:sp>
      <p:sp>
        <p:nvSpPr>
          <p:cNvPr id="19" name="Line Callout 1 33">
            <a:extLst>
              <a:ext uri="{FF2B5EF4-FFF2-40B4-BE49-F238E27FC236}">
                <a16:creationId xmlns:a16="http://schemas.microsoft.com/office/drawing/2014/main" id="{316BED60-A1B8-DA74-3A3E-E12FA301A7B1}"/>
              </a:ext>
            </a:extLst>
          </p:cNvPr>
          <p:cNvSpPr/>
          <p:nvPr/>
        </p:nvSpPr>
        <p:spPr>
          <a:xfrm>
            <a:off x="6379987" y="4016360"/>
            <a:ext cx="3180435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0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4E0A3-26C0-618E-DFC0-6C07C9336791}"/>
              </a:ext>
            </a:extLst>
          </p:cNvPr>
          <p:cNvCxnSpPr>
            <a:cxnSpLocks/>
          </p:cNvCxnSpPr>
          <p:nvPr/>
        </p:nvCxnSpPr>
        <p:spPr>
          <a:xfrm flipH="1">
            <a:off x="3116790" y="4239656"/>
            <a:ext cx="3254891" cy="12981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83FB418-B462-5636-40E7-976BF0E90137}"/>
              </a:ext>
            </a:extLst>
          </p:cNvPr>
          <p:cNvSpPr/>
          <p:nvPr/>
        </p:nvSpPr>
        <p:spPr>
          <a:xfrm>
            <a:off x="1151535" y="1756080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darshan'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'rajkot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my_list.clear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3BFFBD-6706-AF43-1095-5AB88705D1C6}"/>
              </a:ext>
            </a:extLst>
          </p:cNvPr>
          <p:cNvSpPr/>
          <p:nvPr/>
        </p:nvSpPr>
        <p:spPr>
          <a:xfrm>
            <a:off x="651542" y="1756080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3" name="Rectangle: Top Corners Rounded 6">
            <a:extLst>
              <a:ext uri="{FF2B5EF4-FFF2-40B4-BE49-F238E27FC236}">
                <a16:creationId xmlns:a16="http://schemas.microsoft.com/office/drawing/2014/main" id="{20D57D0E-C22F-F78B-8CF3-E14872D54955}"/>
              </a:ext>
            </a:extLst>
          </p:cNvPr>
          <p:cNvSpPr/>
          <p:nvPr/>
        </p:nvSpPr>
        <p:spPr>
          <a:xfrm>
            <a:off x="651542" y="1426896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clearlistdemo.py</a:t>
            </a:r>
          </a:p>
        </p:txBody>
      </p:sp>
      <p:sp>
        <p:nvSpPr>
          <p:cNvPr id="24" name="Line Callout 1 33">
            <a:extLst>
              <a:ext uri="{FF2B5EF4-FFF2-40B4-BE49-F238E27FC236}">
                <a16:creationId xmlns:a16="http://schemas.microsoft.com/office/drawing/2014/main" id="{2D979457-C10A-79BE-18D6-652C33349E18}"/>
              </a:ext>
            </a:extLst>
          </p:cNvPr>
          <p:cNvSpPr/>
          <p:nvPr/>
        </p:nvSpPr>
        <p:spPr>
          <a:xfrm>
            <a:off x="6109399" y="2131578"/>
            <a:ext cx="3180435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[]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A0AE0-0A63-4C95-0F3D-F65E5FEDD059}"/>
              </a:ext>
            </a:extLst>
          </p:cNvPr>
          <p:cNvCxnSpPr>
            <a:cxnSpLocks/>
          </p:cNvCxnSpPr>
          <p:nvPr/>
        </p:nvCxnSpPr>
        <p:spPr>
          <a:xfrm flipH="1">
            <a:off x="2846202" y="2280226"/>
            <a:ext cx="3254891" cy="12981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EC95CA-1956-8370-35D0-7647A0D7A6ED}"/>
              </a:ext>
            </a:extLst>
          </p:cNvPr>
          <p:cNvSpPr/>
          <p:nvPr/>
        </p:nvSpPr>
        <p:spPr>
          <a:xfrm>
            <a:off x="1173301" y="5202192"/>
            <a:ext cx="8472276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 = [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'institute'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'darshan'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’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X=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my_list.index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rajkot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print(x)</a:t>
            </a:r>
            <a:endParaRPr lang="en-US" sz="1600" b="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A6E420-711E-EFD0-62E1-AE88AE5BA66C}"/>
              </a:ext>
            </a:extLst>
          </p:cNvPr>
          <p:cNvSpPr/>
          <p:nvPr/>
        </p:nvSpPr>
        <p:spPr>
          <a:xfrm>
            <a:off x="673308" y="5202192"/>
            <a:ext cx="49999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8" name="Rectangle: Top Corners Rounded 6">
            <a:extLst>
              <a:ext uri="{FF2B5EF4-FFF2-40B4-BE49-F238E27FC236}">
                <a16:creationId xmlns:a16="http://schemas.microsoft.com/office/drawing/2014/main" id="{90856FB3-F14F-356E-1E09-119847266206}"/>
              </a:ext>
            </a:extLst>
          </p:cNvPr>
          <p:cNvSpPr/>
          <p:nvPr/>
        </p:nvSpPr>
        <p:spPr>
          <a:xfrm>
            <a:off x="673308" y="4873008"/>
            <a:ext cx="177877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listindexdemo2.py</a:t>
            </a:r>
          </a:p>
        </p:txBody>
      </p:sp>
      <p:sp>
        <p:nvSpPr>
          <p:cNvPr id="29" name="Line Callout 1 33">
            <a:extLst>
              <a:ext uri="{FF2B5EF4-FFF2-40B4-BE49-F238E27FC236}">
                <a16:creationId xmlns:a16="http://schemas.microsoft.com/office/drawing/2014/main" id="{3F6BBE40-B835-B192-A926-B5C333C77A58}"/>
              </a:ext>
            </a:extLst>
          </p:cNvPr>
          <p:cNvSpPr/>
          <p:nvPr/>
        </p:nvSpPr>
        <p:spPr>
          <a:xfrm>
            <a:off x="6392424" y="5559028"/>
            <a:ext cx="3180435" cy="4284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Output : </a:t>
            </a:r>
            <a:r>
              <a:rPr lang="en-IN" i="1" dirty="0">
                <a:solidFill>
                  <a:schemeClr val="tx1"/>
                </a:solidFill>
              </a:rPr>
              <a:t>3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50F708-B41A-C0F4-1BFE-3B3D28242D5A}"/>
              </a:ext>
            </a:extLst>
          </p:cNvPr>
          <p:cNvCxnSpPr>
            <a:cxnSpLocks/>
          </p:cNvCxnSpPr>
          <p:nvPr/>
        </p:nvCxnSpPr>
        <p:spPr>
          <a:xfrm flipH="1">
            <a:off x="3129227" y="5717007"/>
            <a:ext cx="3254891" cy="12981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93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nimBg="1"/>
      <p:bldP spid="17" grpId="0" animBg="1"/>
      <p:bldP spid="18" grpId="0" animBg="1"/>
      <p:bldP spid="19" grpId="0" animBg="1"/>
      <p:bldP spid="21" grpId="0" uiExpand="1" build="p" animBg="1"/>
      <p:bldP spid="22" grpId="0" animBg="1"/>
      <p:bldP spid="23" grpId="0" animBg="1"/>
      <p:bldP spid="24" grpId="0" animBg="1"/>
      <p:bldP spid="26" grpId="0" build="p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11559</TotalTime>
  <Words>4954</Words>
  <Application>Microsoft Office PowerPoint</Application>
  <PresentationFormat>Widescreen</PresentationFormat>
  <Paragraphs>1434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Roboto Condensed Light</vt:lpstr>
      <vt:lpstr>Menlo</vt:lpstr>
      <vt:lpstr>Arial</vt:lpstr>
      <vt:lpstr>Wingdings 3</vt:lpstr>
      <vt:lpstr>Roboto Condensed</vt:lpstr>
      <vt:lpstr>Wingdings 2</vt:lpstr>
      <vt:lpstr>Segoe UI Black</vt:lpstr>
      <vt:lpstr>Calibri</vt:lpstr>
      <vt:lpstr>Wingdings</vt:lpstr>
      <vt:lpstr>Consolas</vt:lpstr>
      <vt:lpstr>Office Theme</vt:lpstr>
      <vt:lpstr>1_Office Theme</vt:lpstr>
      <vt:lpstr>Unit-03 Python Data Structures and Function </vt:lpstr>
      <vt:lpstr>PowerPoint Presentation</vt:lpstr>
      <vt:lpstr>Python Data Structures</vt:lpstr>
      <vt:lpstr>Data Structures</vt:lpstr>
      <vt:lpstr>List</vt:lpstr>
      <vt:lpstr>List methods : append(), insert(), extend()</vt:lpstr>
      <vt:lpstr>Difference Between append() V/S extend()</vt:lpstr>
      <vt:lpstr>List methods : pop(), remove()</vt:lpstr>
      <vt:lpstr>List methods : clear(), index()</vt:lpstr>
      <vt:lpstr>List methods : count(), reverse(), sort()</vt:lpstr>
      <vt:lpstr>Set</vt:lpstr>
      <vt:lpstr>Set methods : add(), union(), intersection()</vt:lpstr>
      <vt:lpstr>Set methods : difference(), isdisjoint()</vt:lpstr>
      <vt:lpstr>Set methods : issubset(), issuperset()</vt:lpstr>
      <vt:lpstr>Set methods : symmetric_difference(), clear(), remove()</vt:lpstr>
      <vt:lpstr>Tuple</vt:lpstr>
      <vt:lpstr>Tuple methods : count(), index()</vt:lpstr>
      <vt:lpstr>Tuple methods : min(), max(), len()</vt:lpstr>
      <vt:lpstr>Dictionary </vt:lpstr>
      <vt:lpstr>Dictionary methods: keys(), values(), items()</vt:lpstr>
      <vt:lpstr>Dictionary methods: fromkeys(), pop(), get()</vt:lpstr>
      <vt:lpstr>Dictionary methods: copy(), clear(), popitem()</vt:lpstr>
      <vt:lpstr>List vs. tuple vs. set vs. dictionary</vt:lpstr>
      <vt:lpstr>List Comprehension</vt:lpstr>
      <vt:lpstr>List Comprehension (cont..)</vt:lpstr>
      <vt:lpstr>Function</vt:lpstr>
      <vt:lpstr>Functions in python</vt:lpstr>
      <vt:lpstr>Types of Function</vt:lpstr>
      <vt:lpstr>Function Names</vt:lpstr>
      <vt:lpstr>DOCSTRING</vt:lpstr>
      <vt:lpstr>Function (DOCSTRING &amp; return)</vt:lpstr>
      <vt:lpstr>Example</vt:lpstr>
      <vt:lpstr>Function Types</vt:lpstr>
      <vt:lpstr>Exercise</vt:lpstr>
      <vt:lpstr>Function types of argument</vt:lpstr>
      <vt:lpstr>Function Arguments</vt:lpstr>
      <vt:lpstr>Function Arguments(cont.)</vt:lpstr>
      <vt:lpstr>Function Arguments(cont.)</vt:lpstr>
      <vt:lpstr>Function Arguments(cont.)</vt:lpstr>
      <vt:lpstr>Function Arguments(cont.)</vt:lpstr>
      <vt:lpstr>Function Arguments(cont.)</vt:lpstr>
      <vt:lpstr>Function Arguments(cont.)</vt:lpstr>
      <vt:lpstr>Pass by reference vs value</vt:lpstr>
      <vt:lpstr>Pass by reference vs value</vt:lpstr>
      <vt:lpstr>Pass by reference vs value</vt:lpstr>
      <vt:lpstr>return Statement</vt:lpstr>
      <vt:lpstr>return Multiple values</vt:lpstr>
      <vt:lpstr>Exercise</vt:lpstr>
      <vt:lpstr>Scope of Variables</vt:lpstr>
      <vt:lpstr>Scope of Variables (cont.)</vt:lpstr>
      <vt:lpstr>Lambda Expression</vt:lpstr>
      <vt:lpstr>Lambda Function</vt:lpstr>
      <vt:lpstr>Lambda Function (cont.)</vt:lpstr>
      <vt:lpstr>Lambda Function (cont.)</vt:lpstr>
      <vt:lpstr>Exercise</vt:lpstr>
      <vt:lpstr>Recursion</vt:lpstr>
      <vt:lpstr>Recursion</vt:lpstr>
      <vt:lpstr>Properties of Recursion</vt:lpstr>
      <vt:lpstr>Recursion - factorial example</vt:lpstr>
      <vt:lpstr>Examples</vt:lpstr>
      <vt:lpstr>Examples</vt:lpstr>
      <vt:lpstr>Exercise</vt:lpstr>
      <vt:lpstr>filter() method</vt:lpstr>
      <vt:lpstr>map() method</vt:lpstr>
      <vt:lpstr>reduce() method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</cp:lastModifiedBy>
  <cp:revision>1479</cp:revision>
  <dcterms:created xsi:type="dcterms:W3CDTF">2020-05-01T05:09:15Z</dcterms:created>
  <dcterms:modified xsi:type="dcterms:W3CDTF">2025-01-07T09:02:33Z</dcterms:modified>
</cp:coreProperties>
</file>